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07" r:id="rId4"/>
    <p:sldId id="308" r:id="rId5"/>
    <p:sldId id="309" r:id="rId6"/>
    <p:sldId id="289" r:id="rId7"/>
    <p:sldId id="310" r:id="rId8"/>
    <p:sldId id="290" r:id="rId9"/>
    <p:sldId id="312" r:id="rId10"/>
    <p:sldId id="313" r:id="rId11"/>
    <p:sldId id="314" r:id="rId12"/>
    <p:sldId id="292" r:id="rId13"/>
    <p:sldId id="315" r:id="rId14"/>
    <p:sldId id="293" r:id="rId15"/>
    <p:sldId id="318" r:id="rId16"/>
    <p:sldId id="294" r:id="rId17"/>
    <p:sldId id="317" r:id="rId18"/>
    <p:sldId id="295" r:id="rId19"/>
    <p:sldId id="283" r:id="rId20"/>
    <p:sldId id="319" r:id="rId21"/>
    <p:sldId id="296" r:id="rId22"/>
    <p:sldId id="320" r:id="rId23"/>
    <p:sldId id="297" r:id="rId24"/>
    <p:sldId id="325" r:id="rId25"/>
    <p:sldId id="326" r:id="rId26"/>
    <p:sldId id="281" r:id="rId27"/>
    <p:sldId id="287" r:id="rId28"/>
    <p:sldId id="322" r:id="rId29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55F5-3B2F-4BBA-B4BF-3A7100BA7F22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E2B4-D724-4E48-AFEE-35CB21A72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35D9-341E-48F6-A521-F8D5D34D0080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0C3F9-3E3D-41E3-A4DA-B93075D59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396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4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DF204-7141-4B87-86A6-283EBBDE4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0B1FB3-DDBC-4F57-A181-765F412B3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E6F77B-CC74-4EE5-8F10-B6EE22D6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89DD26-7EA6-460E-A964-80A242AC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31085F-E363-4AFD-B23C-43A1E089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91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7F426-C48C-4198-92B7-A70DFEB5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2FEA5-ADD4-45DF-B0EE-120D32AC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7FCE2C-EFD9-4AA1-9413-07B5DC19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EDC62C-D838-41A6-841A-A0BEACCE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03A948-5856-4BEE-A561-20318226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20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80A3EF-8B6B-4257-B8E0-C051791B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A5626D-A53E-41E7-8187-584AF7FFE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266DEC-F36F-4D6B-B947-4B5918FD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11A8F5-7640-48FC-8E44-AF2E011A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8AD527-C748-4BDD-A9D6-7BFFAEAE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52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2051" y="862013"/>
            <a:ext cx="10883900" cy="762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1217085" y="1905000"/>
            <a:ext cx="10814049" cy="41910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28A-5048-418B-96AF-1DB13D47D3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70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F3691-D95B-40B2-B27F-46DA8C83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F04AEB-11C5-4610-A026-A7B692F30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9A96BE-560C-4D9B-A040-968740D2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CAAE9-0B14-42A6-BAC7-DF88DA6B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162509-5BF0-4829-9292-B7A48BB9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26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026431-649C-4145-A3E3-AA2E96B8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B131EE-3DA0-464D-88DF-34B9D0A6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BD14D0-BEA2-4101-B421-B63A7E95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37C7D2-97A9-44D3-AB8D-A863B51A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C41FE2-BE09-4F51-9163-F2A45899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60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2373AA-0B01-4494-8B59-3EC6B867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E0A19-07DB-40AB-9237-751069CF1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6B16C8-F699-4329-85D9-E7C6D99BF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D5E9E8-410E-4600-839D-AC2ADF5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2BB926-1A4F-4D3E-9C43-2C1E7BAD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933EBB-5DF4-4DD8-9960-8B4C8F76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33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CC56BF-B9D9-43AC-8936-A64A1AAB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0D48F5-7B86-4EED-958F-9C6BF282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B566D3-3E14-4260-B36D-C7F103F5A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5C9556-44BB-4A6C-8147-04CFEC53D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440819-CBA3-4573-B7EB-DB4FCB32B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3433BAD-8650-44BF-A876-29DE2979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7327F0F-39DF-4484-ABC7-B9834EC4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F19B37-7703-44DE-854A-3FFBF829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39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59F8F4-5861-42D5-B0D4-2B110AB3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976D1D-D17C-4145-81CC-28D3BEBE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CB5EB2-3A45-4E4A-BBBA-5458AF47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BA66B0-C489-4FF0-9D6C-32271F42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6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A831C4-30AA-4A74-BC4C-30620702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7970BA-09DB-4AB3-964E-8E8B109E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840D0F-045F-4150-A0E0-7B4AA762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36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949F4-3B23-4A62-9616-8E5FFFD3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CE03D1-E3B1-44D8-BCB0-D2911FBEC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DE8384-813F-4A06-977E-F1C078897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C90F5B-2174-4938-9293-21C3BCE5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40E901-12B9-4D37-99E4-62715C33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99C996-B0E9-4AB2-A0F2-A371B366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C428B-5EDA-46E3-B888-E5DBD06A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63EB45-038D-4221-8A4B-90DDE1B1E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77E510-D9E3-4E8A-8125-60E37697B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27F7A8-9B10-4C02-ABE3-95F2069A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A9829C-E27B-4D0C-9730-77123816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29218B-B15A-48C2-9653-6B2541F5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0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B866F6-F267-4643-8079-AD348951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44B23B-3698-4AB1-9D26-0F6AF41E9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1EBD01-771B-4133-A318-264467CE6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0E9A-6B06-420D-9132-6BF48F64E4DE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72CD87-0B88-4756-8FD1-01C53953D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AAD3CB-54C3-4EEC-A849-84A061388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EA84-3B5B-4F89-9BDC-485542BE9D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36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449AA98-7154-4873-BF8A-795386E0A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577F94-CAAA-F2DD-046C-18FF052228F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140EBA-1418-66F5-D1FF-D4B7D04443C3}"/>
              </a:ext>
            </a:extLst>
          </p:cNvPr>
          <p:cNvSpPr txBox="1"/>
          <p:nvPr/>
        </p:nvSpPr>
        <p:spPr>
          <a:xfrm>
            <a:off x="5631125" y="397063"/>
            <a:ext cx="6314357" cy="20106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瑞江第三中学校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6000" b="1" dirty="0">
                <a:solidFill>
                  <a:schemeClr val="bg1"/>
                </a:solidFill>
              </a:rPr>
              <a:t>学校</a:t>
            </a:r>
            <a:r>
              <a:rPr kumimoji="1" lang="ja-JP" altLang="en-US" sz="6000" b="1" dirty="0">
                <a:solidFill>
                  <a:schemeClr val="bg1"/>
                </a:solidFill>
              </a:rPr>
              <a:t>説明会</a:t>
            </a:r>
            <a:endParaRPr kumimoji="1" lang="en-US" altLang="ja-JP" sz="60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令和</a:t>
            </a:r>
            <a:r>
              <a:rPr lang="ja-JP" altLang="en-US" sz="2800" b="1" dirty="0">
                <a:solidFill>
                  <a:schemeClr val="bg1"/>
                </a:solidFill>
              </a:rPr>
              <a:t>６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年</a:t>
            </a:r>
            <a:r>
              <a:rPr lang="ja-JP" altLang="en-US" sz="2800" b="1" dirty="0">
                <a:solidFill>
                  <a:schemeClr val="bg1"/>
                </a:solidFill>
              </a:rPr>
              <a:t>９月７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28702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11575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365842" y="1411377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教育目標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365842" y="2711337"/>
            <a:ext cx="7181569" cy="907929"/>
            <a:chOff x="2419108" y="2068847"/>
            <a:chExt cx="7181569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4" y="2145779"/>
              <a:ext cx="6336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瑞三学びプロジェクト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C7F11A-35E1-4127-BB73-9018A76DBD90}"/>
              </a:ext>
            </a:extLst>
          </p:cNvPr>
          <p:cNvSpPr/>
          <p:nvPr/>
        </p:nvSpPr>
        <p:spPr>
          <a:xfrm>
            <a:off x="544010" y="233944"/>
            <a:ext cx="3364282" cy="104286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1C28337-8358-4009-B2FE-B71B1B205831}"/>
              </a:ext>
            </a:extLst>
          </p:cNvPr>
          <p:cNvGrpSpPr/>
          <p:nvPr/>
        </p:nvGrpSpPr>
        <p:grpSpPr>
          <a:xfrm>
            <a:off x="2365842" y="4088229"/>
            <a:ext cx="6659305" cy="907929"/>
            <a:chOff x="2419108" y="2068847"/>
            <a:chExt cx="6659305" cy="9079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D0DBF61-B040-4AE8-82ED-9CA41A9ED575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B94F39D-CA9E-4693-9611-F1B802E7A15A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１日の時程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A4C340-C5D7-46D5-9267-F45AE2DC99D9}"/>
              </a:ext>
            </a:extLst>
          </p:cNvPr>
          <p:cNvGrpSpPr/>
          <p:nvPr/>
        </p:nvGrpSpPr>
        <p:grpSpPr>
          <a:xfrm>
            <a:off x="2365842" y="5458948"/>
            <a:ext cx="6659305" cy="907929"/>
            <a:chOff x="2419108" y="2068847"/>
            <a:chExt cx="6659305" cy="90792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37EB83-2FE2-41BB-B88A-4D9F43294744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４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DE10E5E-C8FF-415F-8257-C65E649ABC73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学習活動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158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11575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365842" y="1411377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教育目標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365842" y="2711337"/>
            <a:ext cx="8472487" cy="907929"/>
            <a:chOff x="2419108" y="2068847"/>
            <a:chExt cx="8472487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5" y="2145779"/>
              <a:ext cx="76275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瑞三学びプロジェクト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C7F11A-35E1-4127-BB73-9018A76DBD90}"/>
              </a:ext>
            </a:extLst>
          </p:cNvPr>
          <p:cNvSpPr/>
          <p:nvPr/>
        </p:nvSpPr>
        <p:spPr>
          <a:xfrm>
            <a:off x="544010" y="233944"/>
            <a:ext cx="3364282" cy="104286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1C28337-8358-4009-B2FE-B71B1B205831}"/>
              </a:ext>
            </a:extLst>
          </p:cNvPr>
          <p:cNvGrpSpPr/>
          <p:nvPr/>
        </p:nvGrpSpPr>
        <p:grpSpPr>
          <a:xfrm>
            <a:off x="2365842" y="4088229"/>
            <a:ext cx="6659305" cy="907929"/>
            <a:chOff x="2419108" y="2068847"/>
            <a:chExt cx="6659305" cy="9079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D0DBF61-B040-4AE8-82ED-9CA41A9ED575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B94F39D-CA9E-4693-9611-F1B802E7A15A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１日の時程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A4C340-C5D7-46D5-9267-F45AE2DC99D9}"/>
              </a:ext>
            </a:extLst>
          </p:cNvPr>
          <p:cNvGrpSpPr/>
          <p:nvPr/>
        </p:nvGrpSpPr>
        <p:grpSpPr>
          <a:xfrm>
            <a:off x="2365842" y="5458948"/>
            <a:ext cx="6659305" cy="907929"/>
            <a:chOff x="2419108" y="2068847"/>
            <a:chExt cx="6659305" cy="90792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37EB83-2FE2-41BB-B88A-4D9F43294744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４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DE10E5E-C8FF-415F-8257-C65E649ABC73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学習活動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85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220061" y="2201959"/>
            <a:ext cx="9751878" cy="366499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・自ら学んで、自己を高める生徒 ［知性］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・人を大切にして、共に生きる生徒 ［敬愛］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・心身が健やかで、活力のある生徒 ［健康］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7757737-2963-4609-92B7-AFD701562324}"/>
              </a:ext>
            </a:extLst>
          </p:cNvPr>
          <p:cNvGrpSpPr/>
          <p:nvPr/>
        </p:nvGrpSpPr>
        <p:grpSpPr>
          <a:xfrm>
            <a:off x="776739" y="656775"/>
            <a:ext cx="6250324" cy="907929"/>
            <a:chOff x="2419108" y="2068847"/>
            <a:chExt cx="6250324" cy="90792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8BDADD1-A01F-4804-848F-BFC8117877AC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DB70ADC-5DF1-4E49-BD4E-B7894D9A935A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教育目標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11575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365842" y="1411377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教育目標</a:t>
              </a:r>
              <a:endParaRPr kumimoji="1" lang="ja-JP" altLang="en-US" sz="4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365842" y="2711337"/>
            <a:ext cx="8055629" cy="907929"/>
            <a:chOff x="2419108" y="2068847"/>
            <a:chExt cx="8055629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5" y="2145779"/>
              <a:ext cx="7210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瑞三学びプロジェクト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C7F11A-35E1-4127-BB73-9018A76DBD90}"/>
              </a:ext>
            </a:extLst>
          </p:cNvPr>
          <p:cNvSpPr/>
          <p:nvPr/>
        </p:nvSpPr>
        <p:spPr>
          <a:xfrm>
            <a:off x="683701" y="233944"/>
            <a:ext cx="3364282" cy="104286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1C28337-8358-4009-B2FE-B71B1B205831}"/>
              </a:ext>
            </a:extLst>
          </p:cNvPr>
          <p:cNvGrpSpPr/>
          <p:nvPr/>
        </p:nvGrpSpPr>
        <p:grpSpPr>
          <a:xfrm>
            <a:off x="2365842" y="4088229"/>
            <a:ext cx="6659305" cy="907929"/>
            <a:chOff x="2419108" y="2068847"/>
            <a:chExt cx="6659305" cy="9079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D0DBF61-B040-4AE8-82ED-9CA41A9ED575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B94F39D-CA9E-4693-9611-F1B802E7A15A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１日の時程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A4C340-C5D7-46D5-9267-F45AE2DC99D9}"/>
              </a:ext>
            </a:extLst>
          </p:cNvPr>
          <p:cNvGrpSpPr/>
          <p:nvPr/>
        </p:nvGrpSpPr>
        <p:grpSpPr>
          <a:xfrm>
            <a:off x="2365842" y="5458948"/>
            <a:ext cx="6659305" cy="907929"/>
            <a:chOff x="2419108" y="2068847"/>
            <a:chExt cx="6659305" cy="90792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37EB83-2FE2-41BB-B88A-4D9F43294744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４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DE10E5E-C8FF-415F-8257-C65E649ABC73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学習活動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62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586169" y="1534639"/>
            <a:ext cx="11019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学び上手になろう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」をテーマに、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瑞江第三中学校では、先生も生徒も楽しく学べる授業デザインを追求します。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5AB7637-84D5-4FFB-A451-203BC3B79093}"/>
              </a:ext>
            </a:extLst>
          </p:cNvPr>
          <p:cNvGrpSpPr/>
          <p:nvPr/>
        </p:nvGrpSpPr>
        <p:grpSpPr>
          <a:xfrm>
            <a:off x="332855" y="355457"/>
            <a:ext cx="8004321" cy="907929"/>
            <a:chOff x="2419108" y="2068847"/>
            <a:chExt cx="8004321" cy="907929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64CFE34-DFF2-4208-B175-435DFD9FBD8C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5FCC10F-2F85-4ABD-A61A-7B5C1D4A3047}"/>
                </a:ext>
              </a:extLst>
            </p:cNvPr>
            <p:cNvSpPr txBox="1"/>
            <p:nvPr/>
          </p:nvSpPr>
          <p:spPr>
            <a:xfrm>
              <a:off x="3264055" y="2145779"/>
              <a:ext cx="71593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瑞三学びプロジェクト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4C5F04B-7693-4937-99F4-E915B4826270}"/>
              </a:ext>
            </a:extLst>
          </p:cNvPr>
          <p:cNvSpPr/>
          <p:nvPr/>
        </p:nvSpPr>
        <p:spPr>
          <a:xfrm>
            <a:off x="977153" y="2353235"/>
            <a:ext cx="10187511" cy="407237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ts val="45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2800" b="1" i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学プロポイント５</a:t>
            </a:r>
            <a:endParaRPr lang="en-US" altLang="ja-JP" sz="2800" b="1" i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・なぜ？を大切にしよう。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・友達の意見や考えを聞こう。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・自分の考えを伝えよう。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・今日学んだことは今日のうちに振り返ろう。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・休み時間・すき間時間・家庭学習を有効活用しよう。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365842" y="1411377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教育目標</a:t>
              </a:r>
              <a:endParaRPr kumimoji="1" lang="ja-JP" altLang="en-US" sz="4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365842" y="2711337"/>
            <a:ext cx="7460315" cy="907929"/>
            <a:chOff x="2419108" y="2068847"/>
            <a:chExt cx="7460315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4" y="2145779"/>
              <a:ext cx="66153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瑞三学びプロジェクト</a:t>
              </a:r>
              <a:endParaRPr kumimoji="1" lang="ja-JP" altLang="en-US" sz="4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1C28337-8358-4009-B2FE-B71B1B205831}"/>
              </a:ext>
            </a:extLst>
          </p:cNvPr>
          <p:cNvGrpSpPr/>
          <p:nvPr/>
        </p:nvGrpSpPr>
        <p:grpSpPr>
          <a:xfrm>
            <a:off x="2365842" y="4088229"/>
            <a:ext cx="6659305" cy="907929"/>
            <a:chOff x="2419108" y="2068847"/>
            <a:chExt cx="6659305" cy="9079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D0DBF61-B040-4AE8-82ED-9CA41A9ED575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B94F39D-CA9E-4693-9611-F1B802E7A15A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１日の時程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A4C340-C5D7-46D5-9267-F45AE2DC99D9}"/>
              </a:ext>
            </a:extLst>
          </p:cNvPr>
          <p:cNvGrpSpPr/>
          <p:nvPr/>
        </p:nvGrpSpPr>
        <p:grpSpPr>
          <a:xfrm>
            <a:off x="2365842" y="5458948"/>
            <a:ext cx="6659305" cy="907929"/>
            <a:chOff x="2419108" y="2068847"/>
            <a:chExt cx="6659305" cy="90792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37EB83-2FE2-41BB-B88A-4D9F43294744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４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DE10E5E-C8FF-415F-8257-C65E649ABC73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学習活動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6E502E9-2182-4AD9-8F78-809B30530C4F}"/>
              </a:ext>
            </a:extLst>
          </p:cNvPr>
          <p:cNvGrpSpPr/>
          <p:nvPr/>
        </p:nvGrpSpPr>
        <p:grpSpPr>
          <a:xfrm>
            <a:off x="0" y="233944"/>
            <a:ext cx="4047983" cy="1042860"/>
            <a:chOff x="0" y="233944"/>
            <a:chExt cx="4047983" cy="104286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5C7F11A-35E1-4127-BB73-9018A76DBD90}"/>
                </a:ext>
              </a:extLst>
            </p:cNvPr>
            <p:cNvSpPr/>
            <p:nvPr/>
          </p:nvSpPr>
          <p:spPr>
            <a:xfrm>
              <a:off x="683701" y="233944"/>
              <a:ext cx="3364282" cy="104286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bIns="0" rtlCol="0" anchor="ctr"/>
            <a:lstStyle/>
            <a:p>
              <a:pPr algn="ctr"/>
              <a:r>
                <a:rPr kumimoji="1" lang="ja-JP" altLang="en-US" sz="4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本校の教育</a:t>
              </a:r>
              <a:endPara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95BB5DC-09F9-4C45-A6D6-D15DA3E6B6CD}"/>
                </a:ext>
              </a:extLst>
            </p:cNvPr>
            <p:cNvSpPr/>
            <p:nvPr/>
          </p:nvSpPr>
          <p:spPr>
            <a:xfrm>
              <a:off x="0" y="342962"/>
              <a:ext cx="532435" cy="8248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3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00000" y="1218096"/>
            <a:ext cx="5108116" cy="3982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・登校 　　  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8:20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・出席確認　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8:25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・朝読書　　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8:20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8:35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・朝学活　　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8:35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8:45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・１校時　  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8:50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9:40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・２校時　  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9:50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10:40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・３校時　 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10:50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11:40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・４校時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11:50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12:40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97" name="フローチャート : 代替処理 2"/>
          <p:cNvSpPr>
            <a:spLocks noChangeArrowheads="1"/>
          </p:cNvSpPr>
          <p:nvPr/>
        </p:nvSpPr>
        <p:spPr bwMode="auto">
          <a:xfrm>
            <a:off x="4340956" y="5283332"/>
            <a:ext cx="3162504" cy="1292280"/>
          </a:xfrm>
          <a:prstGeom prst="flowChartAlternateProcess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・授業５０分授業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・休み時間　１０分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・昼休み　　２０分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0295955-5463-4802-979D-6F4E671B5CD9}"/>
              </a:ext>
            </a:extLst>
          </p:cNvPr>
          <p:cNvSpPr txBox="1">
            <a:spLocks noChangeArrowheads="1"/>
          </p:cNvSpPr>
          <p:nvPr/>
        </p:nvSpPr>
        <p:spPr>
          <a:xfrm>
            <a:off x="6008116" y="1218096"/>
            <a:ext cx="5108116" cy="3982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・給食 　　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12:40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13:10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・昼休み　 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・予鈴　　 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・５校時　 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13:35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14:25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・６校時   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14:35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・終学活  　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15:25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15:35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・清掃       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15:35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15:50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・下校      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16:00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24362D5-18D8-41C0-8E92-E885665E4FC1}"/>
              </a:ext>
            </a:extLst>
          </p:cNvPr>
          <p:cNvGrpSpPr/>
          <p:nvPr/>
        </p:nvGrpSpPr>
        <p:grpSpPr>
          <a:xfrm>
            <a:off x="572553" y="310167"/>
            <a:ext cx="6659305" cy="907929"/>
            <a:chOff x="2419108" y="2068847"/>
            <a:chExt cx="6659305" cy="907929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B0DE0E5-E1CF-413A-B7DB-65A3ECE98CA9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３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CA9D83E-ABBF-4A9F-B680-968159D3D60F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１日の時程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8197" grpId="0" animBg="1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0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365842" y="1411377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教育目標</a:t>
              </a:r>
              <a:endParaRPr kumimoji="1" lang="ja-JP" altLang="en-US" sz="4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365842" y="2711337"/>
            <a:ext cx="7921157" cy="907929"/>
            <a:chOff x="2419108" y="2068847"/>
            <a:chExt cx="7921157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4" y="2145779"/>
              <a:ext cx="7076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瑞三学びプロジェクト</a:t>
              </a:r>
              <a:endParaRPr kumimoji="1" lang="ja-JP" altLang="en-US" sz="4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C7F11A-35E1-4127-BB73-9018A76DBD90}"/>
              </a:ext>
            </a:extLst>
          </p:cNvPr>
          <p:cNvSpPr/>
          <p:nvPr/>
        </p:nvSpPr>
        <p:spPr>
          <a:xfrm>
            <a:off x="683701" y="233944"/>
            <a:ext cx="3364282" cy="104286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1C28337-8358-4009-B2FE-B71B1B205831}"/>
              </a:ext>
            </a:extLst>
          </p:cNvPr>
          <p:cNvGrpSpPr/>
          <p:nvPr/>
        </p:nvGrpSpPr>
        <p:grpSpPr>
          <a:xfrm>
            <a:off x="2365842" y="4088229"/>
            <a:ext cx="6659305" cy="907929"/>
            <a:chOff x="2419108" y="2068847"/>
            <a:chExt cx="6659305" cy="9079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D0DBF61-B040-4AE8-82ED-9CA41A9ED575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B94F39D-CA9E-4693-9611-F1B802E7A15A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１日の時程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A4C340-C5D7-46D5-9267-F45AE2DC99D9}"/>
              </a:ext>
            </a:extLst>
          </p:cNvPr>
          <p:cNvGrpSpPr/>
          <p:nvPr/>
        </p:nvGrpSpPr>
        <p:grpSpPr>
          <a:xfrm>
            <a:off x="2365842" y="5458948"/>
            <a:ext cx="6659305" cy="907929"/>
            <a:chOff x="2419108" y="2068847"/>
            <a:chExt cx="6659305" cy="90792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37EB83-2FE2-41BB-B88A-4D9F43294744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４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DE10E5E-C8FF-415F-8257-C65E649ABC73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学習活動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86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950965" y="4221460"/>
            <a:ext cx="10112270" cy="720725"/>
          </a:xfrm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教科の理解をみるために定期考査を年４回実施</a:t>
            </a:r>
          </a:p>
        </p:txBody>
      </p:sp>
      <p:sp>
        <p:nvSpPr>
          <p:cNvPr id="2" name="下矢印 1"/>
          <p:cNvSpPr>
            <a:spLocks noChangeArrowheads="1"/>
          </p:cNvSpPr>
          <p:nvPr/>
        </p:nvSpPr>
        <p:spPr bwMode="auto">
          <a:xfrm>
            <a:off x="5872163" y="3424861"/>
            <a:ext cx="269875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/>
          </a:p>
        </p:txBody>
      </p:sp>
      <p:sp>
        <p:nvSpPr>
          <p:cNvPr id="10247" name="テキスト ボックス 2"/>
          <p:cNvSpPr txBox="1">
            <a:spLocks noChangeArrowheads="1"/>
          </p:cNvSpPr>
          <p:nvPr/>
        </p:nvSpPr>
        <p:spPr bwMode="auto">
          <a:xfrm>
            <a:off x="524436" y="5015843"/>
            <a:ext cx="11443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・生徒に授業のねらいと流れを把握させ、わかりやすい授業を展開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24436" y="5542897"/>
            <a:ext cx="7436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・丁寧な指導で生徒の持っている力を伸ばす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F2CA207-6CDB-40ED-8822-AAAC69195F90}"/>
              </a:ext>
            </a:extLst>
          </p:cNvPr>
          <p:cNvGrpSpPr/>
          <p:nvPr/>
        </p:nvGrpSpPr>
        <p:grpSpPr>
          <a:xfrm>
            <a:off x="241767" y="246714"/>
            <a:ext cx="6659305" cy="907929"/>
            <a:chOff x="2419108" y="2068847"/>
            <a:chExt cx="6659305" cy="90792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BDED83D-8563-457A-8D67-728EB624BFD7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４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B6EE854-085F-419A-96D1-749F21DFC864}"/>
                </a:ext>
              </a:extLst>
            </p:cNvPr>
            <p:cNvSpPr txBox="1"/>
            <p:nvPr/>
          </p:nvSpPr>
          <p:spPr>
            <a:xfrm>
              <a:off x="3264055" y="2145779"/>
              <a:ext cx="5814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学習活動</a:t>
              </a:r>
            </a:p>
          </p:txBody>
        </p:sp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26EE033-D55E-437F-BC9E-191BEE30796A}"/>
              </a:ext>
            </a:extLst>
          </p:cNvPr>
          <p:cNvSpPr/>
          <p:nvPr/>
        </p:nvSpPr>
        <p:spPr>
          <a:xfrm>
            <a:off x="833718" y="1345879"/>
            <a:ext cx="10529047" cy="86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・国語　・数学　・英語　・社会　・理科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B3AF2F7-4421-471F-97D7-32DA16C3E478}"/>
              </a:ext>
            </a:extLst>
          </p:cNvPr>
          <p:cNvSpPr/>
          <p:nvPr/>
        </p:nvSpPr>
        <p:spPr>
          <a:xfrm>
            <a:off x="833718" y="2409252"/>
            <a:ext cx="10529047" cy="86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・音楽　・美術　・保健体育</a:t>
            </a:r>
            <a:r>
              <a:rPr lang="ja-JP" altLang="en-US" sz="36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・技術家庭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349EC6E-9597-17F4-3298-0EE6DFFBAD1B}"/>
              </a:ext>
            </a:extLst>
          </p:cNvPr>
          <p:cNvSpPr/>
          <p:nvPr/>
        </p:nvSpPr>
        <p:spPr>
          <a:xfrm>
            <a:off x="524436" y="6069951"/>
            <a:ext cx="7436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・グループ学習等による学び合いを重視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2" grpId="0" animBg="1"/>
      <p:bldP spid="10247" grpId="0"/>
      <p:bldP spid="8" grpId="0"/>
      <p:bldP spid="12" grpId="0" animBg="1"/>
      <p:bldP spid="1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2305" y="544207"/>
            <a:ext cx="3592015" cy="71153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4000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朝の読書活動</a:t>
            </a:r>
          </a:p>
        </p:txBody>
      </p:sp>
      <p:sp>
        <p:nvSpPr>
          <p:cNvPr id="9219" name="正方形/長方形 3"/>
          <p:cNvSpPr>
            <a:spLocks noChangeArrowheads="1"/>
          </p:cNvSpPr>
          <p:nvPr/>
        </p:nvSpPr>
        <p:spPr bwMode="auto">
          <a:xfrm>
            <a:off x="2919802" y="1255740"/>
            <a:ext cx="65962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読書科（朝読書）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8:20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8:35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自分で選んだ小説を読みます。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984C83-59C1-437A-B6C6-B668A210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2"/>
          <a:stretch/>
        </p:blipFill>
        <p:spPr>
          <a:xfrm>
            <a:off x="2276996" y="2332958"/>
            <a:ext cx="7638008" cy="420978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0" y="462987"/>
            <a:ext cx="54401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27B8AD-01F7-4DB6-A21E-78E009BD3E02}"/>
              </a:ext>
            </a:extLst>
          </p:cNvPr>
          <p:cNvSpPr txBox="1"/>
          <p:nvPr/>
        </p:nvSpPr>
        <p:spPr>
          <a:xfrm>
            <a:off x="544010" y="54401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瑞江第三中学校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1495064" y="1435261"/>
            <a:ext cx="4224759" cy="2176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DA8E18-7706-4473-B68D-60E060A2A8DB}"/>
              </a:ext>
            </a:extLst>
          </p:cNvPr>
          <p:cNvSpPr/>
          <p:nvPr/>
        </p:nvSpPr>
        <p:spPr>
          <a:xfrm>
            <a:off x="6472177" y="1435261"/>
            <a:ext cx="4224759" cy="2176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8F0E87-87D9-42A2-9881-5C4E80C89AED}"/>
              </a:ext>
            </a:extLst>
          </p:cNvPr>
          <p:cNvSpPr/>
          <p:nvPr/>
        </p:nvSpPr>
        <p:spPr>
          <a:xfrm>
            <a:off x="1495064" y="4137950"/>
            <a:ext cx="4224759" cy="2176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部活動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2664B04-7A86-464F-BC66-261DD88FA4E1}"/>
              </a:ext>
            </a:extLst>
          </p:cNvPr>
          <p:cNvSpPr/>
          <p:nvPr/>
        </p:nvSpPr>
        <p:spPr>
          <a:xfrm>
            <a:off x="6472177" y="4137950"/>
            <a:ext cx="4224759" cy="2176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3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0" y="462987"/>
            <a:ext cx="54401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27B8AD-01F7-4DB6-A21E-78E009BD3E02}"/>
              </a:ext>
            </a:extLst>
          </p:cNvPr>
          <p:cNvSpPr txBox="1"/>
          <p:nvPr/>
        </p:nvSpPr>
        <p:spPr>
          <a:xfrm>
            <a:off x="544010" y="54401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瑞江第三中学校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1495064" y="1435261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DA8E18-7706-4473-B68D-60E060A2A8DB}"/>
              </a:ext>
            </a:extLst>
          </p:cNvPr>
          <p:cNvSpPr/>
          <p:nvPr/>
        </p:nvSpPr>
        <p:spPr>
          <a:xfrm>
            <a:off x="6472177" y="1435261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8F0E87-87D9-42A2-9881-5C4E80C89AED}"/>
              </a:ext>
            </a:extLst>
          </p:cNvPr>
          <p:cNvSpPr/>
          <p:nvPr/>
        </p:nvSpPr>
        <p:spPr>
          <a:xfrm>
            <a:off x="1495064" y="4137950"/>
            <a:ext cx="4224759" cy="2176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部活動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2664B04-7A86-464F-BC66-261DD88FA4E1}"/>
              </a:ext>
            </a:extLst>
          </p:cNvPr>
          <p:cNvSpPr/>
          <p:nvPr/>
        </p:nvSpPr>
        <p:spPr>
          <a:xfrm>
            <a:off x="6472177" y="4137950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6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8CA198D-77AF-489F-9D19-D0A06456B313}"/>
              </a:ext>
            </a:extLst>
          </p:cNvPr>
          <p:cNvSpPr/>
          <p:nvPr/>
        </p:nvSpPr>
        <p:spPr>
          <a:xfrm>
            <a:off x="0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0179F5-FC1D-4BF1-826B-20AB8FA0C3E7}"/>
              </a:ext>
            </a:extLst>
          </p:cNvPr>
          <p:cNvSpPr/>
          <p:nvPr/>
        </p:nvSpPr>
        <p:spPr>
          <a:xfrm>
            <a:off x="382201" y="280976"/>
            <a:ext cx="2574065" cy="9312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部活動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30B524C-65B9-44BF-AD67-48E4D2001BC2}"/>
              </a:ext>
            </a:extLst>
          </p:cNvPr>
          <p:cNvSpPr/>
          <p:nvPr/>
        </p:nvSpPr>
        <p:spPr>
          <a:xfrm>
            <a:off x="976543" y="1212176"/>
            <a:ext cx="4882718" cy="5227618"/>
          </a:xfrm>
          <a:prstGeom prst="roundRect">
            <a:avLst>
              <a:gd name="adj" fmla="val 557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kumimoji="1" lang="ja-JP" altLang="en-US" sz="3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運動部</a:t>
            </a:r>
            <a:endParaRPr kumimoji="1" lang="en-US" altLang="ja-JP" sz="3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・男子バスケットボール部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・女子バスケットボール部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・男子バレーボール部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・女子バレーボール部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・サッカー部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・野球部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・陸上競技部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・柔道部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・剣道部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・卓球部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97E4477-58C2-46D7-BC03-C847588A495D}"/>
              </a:ext>
            </a:extLst>
          </p:cNvPr>
          <p:cNvSpPr/>
          <p:nvPr/>
        </p:nvSpPr>
        <p:spPr>
          <a:xfrm>
            <a:off x="6332741" y="1212176"/>
            <a:ext cx="4882718" cy="5227618"/>
          </a:xfrm>
          <a:prstGeom prst="roundRect">
            <a:avLst>
              <a:gd name="adj" fmla="val 55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○文化部</a:t>
            </a:r>
            <a:endParaRPr kumimoji="1" lang="en-US" altLang="ja-JP" sz="3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・吹奏楽部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・読書部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・美術部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・茶道部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・家庭科部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・園芸ボランティア部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FB3C76-F7E6-697D-47D2-35885CC79ECC}"/>
              </a:ext>
            </a:extLst>
          </p:cNvPr>
          <p:cNvGrpSpPr/>
          <p:nvPr/>
        </p:nvGrpSpPr>
        <p:grpSpPr>
          <a:xfrm>
            <a:off x="4341051" y="5109079"/>
            <a:ext cx="900000" cy="900000"/>
            <a:chOff x="4243079" y="4782507"/>
            <a:chExt cx="900000" cy="900000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76B41AE7-C1C7-A7BC-E6A7-CCF1BB60A1B8}"/>
                </a:ext>
              </a:extLst>
            </p:cNvPr>
            <p:cNvSpPr/>
            <p:nvPr/>
          </p:nvSpPr>
          <p:spPr>
            <a:xfrm>
              <a:off x="4243079" y="4782507"/>
              <a:ext cx="900000" cy="90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8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2D536F9-53AF-5841-9A46-C2403726B878}"/>
                </a:ext>
              </a:extLst>
            </p:cNvPr>
            <p:cNvSpPr txBox="1"/>
            <p:nvPr/>
          </p:nvSpPr>
          <p:spPr>
            <a:xfrm>
              <a:off x="4368345" y="4972775"/>
              <a:ext cx="6559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10</a:t>
              </a:r>
              <a:endParaRPr kumimoji="1" lang="ja-JP" altLang="en-US" sz="3200" b="1" dirty="0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B386CA1-532B-7F21-7A78-0E24B932435F}"/>
              </a:ext>
            </a:extLst>
          </p:cNvPr>
          <p:cNvGrpSpPr/>
          <p:nvPr/>
        </p:nvGrpSpPr>
        <p:grpSpPr>
          <a:xfrm>
            <a:off x="9783908" y="5141734"/>
            <a:ext cx="900000" cy="900000"/>
            <a:chOff x="4243079" y="4782507"/>
            <a:chExt cx="900000" cy="900000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A36FBAAC-0D34-DF39-9DAF-D6AF5ED97205}"/>
                </a:ext>
              </a:extLst>
            </p:cNvPr>
            <p:cNvSpPr/>
            <p:nvPr/>
          </p:nvSpPr>
          <p:spPr>
            <a:xfrm>
              <a:off x="4243079" y="4782507"/>
              <a:ext cx="900000" cy="90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8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BC29E85-F143-8500-2483-E4EC1D544956}"/>
                </a:ext>
              </a:extLst>
            </p:cNvPr>
            <p:cNvSpPr txBox="1"/>
            <p:nvPr/>
          </p:nvSpPr>
          <p:spPr>
            <a:xfrm>
              <a:off x="4482641" y="4972775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6</a:t>
              </a:r>
              <a:endParaRPr kumimoji="1" lang="ja-JP" altLang="en-US" sz="32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0" y="462987"/>
            <a:ext cx="54401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27B8AD-01F7-4DB6-A21E-78E009BD3E02}"/>
              </a:ext>
            </a:extLst>
          </p:cNvPr>
          <p:cNvSpPr txBox="1"/>
          <p:nvPr/>
        </p:nvSpPr>
        <p:spPr>
          <a:xfrm>
            <a:off x="544010" y="54401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瑞江第三中学校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1495064" y="1435261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DA8E18-7706-4473-B68D-60E060A2A8DB}"/>
              </a:ext>
            </a:extLst>
          </p:cNvPr>
          <p:cNvSpPr/>
          <p:nvPr/>
        </p:nvSpPr>
        <p:spPr>
          <a:xfrm>
            <a:off x="6472177" y="1435261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8F0E87-87D9-42A2-9881-5C4E80C89AED}"/>
              </a:ext>
            </a:extLst>
          </p:cNvPr>
          <p:cNvSpPr/>
          <p:nvPr/>
        </p:nvSpPr>
        <p:spPr>
          <a:xfrm>
            <a:off x="1495064" y="4137950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部活動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2664B04-7A86-464F-BC66-261DD88FA4E1}"/>
              </a:ext>
            </a:extLst>
          </p:cNvPr>
          <p:cNvSpPr/>
          <p:nvPr/>
        </p:nvSpPr>
        <p:spPr>
          <a:xfrm>
            <a:off x="6472177" y="4137950"/>
            <a:ext cx="4224759" cy="2176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5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0" name="Picture 134" descr="C:\JUST\ｲﾒｰｼﾞ\Rakrak2\ILLUST5\17行事\01イラスト\MIRA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718012"/>
            <a:ext cx="2400537" cy="15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85891" y="1167786"/>
            <a:ext cx="9106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４月　始業式　入学式　対面式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５月　生徒総会　運動会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６月　夏季総合体育大会　期末考査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７月　終業式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９月　始業式　２年移動教室　秋季総合体育大会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中間考査　生徒会役員選挙　３年修学旅行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１０月　学芸発表会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１１月　期末考査　２年校外学習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１２月　三者面談　終業式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１月　始業式　２年職場体験学習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２月　１年校外学習　学年末考査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３月　３年卒業遠足　３年生を送る会　卒業式　修了式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14632F-1FFD-48BF-8769-A18EF6C59404}"/>
              </a:ext>
            </a:extLst>
          </p:cNvPr>
          <p:cNvSpPr/>
          <p:nvPr/>
        </p:nvSpPr>
        <p:spPr>
          <a:xfrm>
            <a:off x="0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D67F30-57ED-49D3-8043-5FC86FA793AD}"/>
              </a:ext>
            </a:extLst>
          </p:cNvPr>
          <p:cNvSpPr/>
          <p:nvPr/>
        </p:nvSpPr>
        <p:spPr>
          <a:xfrm>
            <a:off x="326284" y="342962"/>
            <a:ext cx="3169663" cy="87093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4FF52F-D162-472E-B6BC-CC686326A589}"/>
              </a:ext>
            </a:extLst>
          </p:cNvPr>
          <p:cNvSpPr txBox="1"/>
          <p:nvPr/>
        </p:nvSpPr>
        <p:spPr>
          <a:xfrm>
            <a:off x="2841835" y="600844"/>
            <a:ext cx="2763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（令和６年度）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0" name="Picture 134" descr="C:\JUST\ｲﾒｰｼﾞ\Rakrak2\ILLUST5\17行事\01イラスト\MIRA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718012"/>
            <a:ext cx="2400537" cy="15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14632F-1FFD-48BF-8769-A18EF6C59404}"/>
              </a:ext>
            </a:extLst>
          </p:cNvPr>
          <p:cNvSpPr/>
          <p:nvPr/>
        </p:nvSpPr>
        <p:spPr>
          <a:xfrm>
            <a:off x="0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D67F30-57ED-49D3-8043-5FC86FA793AD}"/>
              </a:ext>
            </a:extLst>
          </p:cNvPr>
          <p:cNvSpPr/>
          <p:nvPr/>
        </p:nvSpPr>
        <p:spPr>
          <a:xfrm>
            <a:off x="326284" y="342962"/>
            <a:ext cx="3169663" cy="87093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4FF52F-D162-472E-B6BC-CC686326A589}"/>
              </a:ext>
            </a:extLst>
          </p:cNvPr>
          <p:cNvSpPr txBox="1"/>
          <p:nvPr/>
        </p:nvSpPr>
        <p:spPr>
          <a:xfrm>
            <a:off x="2841835" y="600844"/>
            <a:ext cx="2763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（令和６年度）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BBA523-8974-42F4-94EC-BA16643C6969}"/>
              </a:ext>
            </a:extLst>
          </p:cNvPr>
          <p:cNvSpPr txBox="1"/>
          <p:nvPr/>
        </p:nvSpPr>
        <p:spPr>
          <a:xfrm>
            <a:off x="1785891" y="1167786"/>
            <a:ext cx="9106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４月　始業式　入学式　対面式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５月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生徒総会</a:t>
            </a: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運動会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６月　夏季総合体育大会　期末考査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７月　終業式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９月　始業式　２年移動教室　秋季総合体育大会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中間考査　生徒会役員選挙　３年修学旅行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１０月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学芸発表会</a:t>
            </a:r>
            <a:endParaRPr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１１月　期末考査　２年校外学習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１２月　三者面談　終業式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１月　始業式　２年職場体験学習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２月　１年校外学習　学年末考査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３月　３年卒業遠足　３年生を送る会　卒業式　修了式</a:t>
            </a:r>
          </a:p>
        </p:txBody>
      </p:sp>
    </p:spTree>
    <p:extLst>
      <p:ext uri="{BB962C8B-B14F-4D97-AF65-F5344CB8AC3E}">
        <p14:creationId xmlns:p14="http://schemas.microsoft.com/office/powerpoint/2010/main" val="877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0" name="Picture 134" descr="C:\JUST\ｲﾒｰｼﾞ\Rakrak2\ILLUST5\17行事\01イラスト\MIRA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718012"/>
            <a:ext cx="2400537" cy="15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14632F-1FFD-48BF-8769-A18EF6C59404}"/>
              </a:ext>
            </a:extLst>
          </p:cNvPr>
          <p:cNvSpPr/>
          <p:nvPr/>
        </p:nvSpPr>
        <p:spPr>
          <a:xfrm>
            <a:off x="0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D67F30-57ED-49D3-8043-5FC86FA793AD}"/>
              </a:ext>
            </a:extLst>
          </p:cNvPr>
          <p:cNvSpPr/>
          <p:nvPr/>
        </p:nvSpPr>
        <p:spPr>
          <a:xfrm>
            <a:off x="326284" y="342962"/>
            <a:ext cx="3169663" cy="87093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4FF52F-D162-472E-B6BC-CC686326A589}"/>
              </a:ext>
            </a:extLst>
          </p:cNvPr>
          <p:cNvSpPr txBox="1"/>
          <p:nvPr/>
        </p:nvSpPr>
        <p:spPr>
          <a:xfrm>
            <a:off x="2841835" y="600844"/>
            <a:ext cx="2763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（令和６年度）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AD0E87-7D68-463D-8891-89A3443B7D6C}"/>
              </a:ext>
            </a:extLst>
          </p:cNvPr>
          <p:cNvSpPr txBox="1"/>
          <p:nvPr/>
        </p:nvSpPr>
        <p:spPr>
          <a:xfrm>
            <a:off x="1785891" y="1167786"/>
            <a:ext cx="9106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４月　始業式　入学式　対面式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５月　生徒総会　運動会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６月　夏季総合体育大会　</a:t>
            </a:r>
            <a:r>
              <a:rPr lang="ja-JP" altLang="en-US" sz="2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期末考査</a:t>
            </a:r>
            <a:endParaRPr lang="en-US" altLang="ja-JP" sz="26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７月　終業式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９月　始業式　２年移動教室　秋季総合体育大会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中間考査</a:t>
            </a: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生徒会役員選挙　３年修学旅行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１０月　学芸発表会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１１月　</a:t>
            </a:r>
            <a:r>
              <a:rPr lang="ja-JP" altLang="en-US" sz="2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期末考査</a:t>
            </a: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２年校外学習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１２月　三者面談　終業式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１月　始業式　２年職場体験学習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２月　１年校外学習　</a:t>
            </a:r>
            <a:r>
              <a:rPr lang="ja-JP" altLang="en-US" sz="2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学年末考査</a:t>
            </a:r>
            <a:endParaRPr lang="en-US" altLang="ja-JP" sz="26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３月　３年卒業遠足　３年生を送る会　卒業式　修了式</a:t>
            </a:r>
          </a:p>
        </p:txBody>
      </p:sp>
    </p:spTree>
    <p:extLst>
      <p:ext uri="{BB962C8B-B14F-4D97-AF65-F5344CB8AC3E}">
        <p14:creationId xmlns:p14="http://schemas.microsoft.com/office/powerpoint/2010/main" val="8918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4073" y="468498"/>
            <a:ext cx="6769101" cy="7699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b="1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今後の説明会等の予定</a:t>
            </a:r>
          </a:p>
        </p:txBody>
      </p:sp>
      <p:sp>
        <p:nvSpPr>
          <p:cNvPr id="24579" name="テキスト ボックス 2"/>
          <p:cNvSpPr txBox="1">
            <a:spLocks noChangeArrowheads="1"/>
          </p:cNvSpPr>
          <p:nvPr/>
        </p:nvSpPr>
        <p:spPr bwMode="auto">
          <a:xfrm>
            <a:off x="1109354" y="1729151"/>
            <a:ext cx="9973292" cy="4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○新入生保護者説明会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令和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本校体育館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・入学に関わる説明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・入学に関わる資料の配布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673B202-453F-4B60-99E5-7BFEA9D8EF83}"/>
              </a:ext>
            </a:extLst>
          </p:cNvPr>
          <p:cNvSpPr/>
          <p:nvPr/>
        </p:nvSpPr>
        <p:spPr>
          <a:xfrm>
            <a:off x="0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155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C50BF5-AC21-4ADA-B677-18E5C447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5066" r="3318" b="63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B5D2247-325E-4D93-8CED-B07129D8E1F9}"/>
              </a:ext>
            </a:extLst>
          </p:cNvPr>
          <p:cNvSpPr/>
          <p:nvPr/>
        </p:nvSpPr>
        <p:spPr>
          <a:xfrm>
            <a:off x="1099351" y="6201053"/>
            <a:ext cx="9993297" cy="5948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5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全教職員・全生徒でお子さまの入学をお待ちしています。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7984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577F94-CAAA-F2DD-046C-18FF052228F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49AA98-7154-4873-BF8A-795386E0A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140EBA-1418-66F5-D1FF-D4B7D04443C3}"/>
              </a:ext>
            </a:extLst>
          </p:cNvPr>
          <p:cNvSpPr txBox="1"/>
          <p:nvPr/>
        </p:nvSpPr>
        <p:spPr>
          <a:xfrm>
            <a:off x="5631125" y="397063"/>
            <a:ext cx="6314357" cy="20106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瑞江第三中学校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6000" b="1" dirty="0">
                <a:solidFill>
                  <a:schemeClr val="bg1"/>
                </a:solidFill>
              </a:rPr>
              <a:t>学校</a:t>
            </a:r>
            <a:r>
              <a:rPr kumimoji="1" lang="ja-JP" altLang="en-US" sz="6000" b="1" dirty="0">
                <a:solidFill>
                  <a:schemeClr val="bg1"/>
                </a:solidFill>
              </a:rPr>
              <a:t>説明会</a:t>
            </a:r>
            <a:endParaRPr kumimoji="1" lang="en-US" altLang="ja-JP" sz="60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令和</a:t>
            </a:r>
            <a:r>
              <a:rPr lang="ja-JP" altLang="en-US" sz="2800" b="1" dirty="0">
                <a:solidFill>
                  <a:schemeClr val="bg1"/>
                </a:solidFill>
              </a:rPr>
              <a:t>６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年９</a:t>
            </a:r>
            <a:r>
              <a:rPr lang="ja-JP" altLang="en-US" sz="2800" b="1" dirty="0">
                <a:solidFill>
                  <a:schemeClr val="bg1"/>
                </a:solidFill>
              </a:rPr>
              <a:t>月７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65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0" y="462987"/>
            <a:ext cx="54401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27B8AD-01F7-4DB6-A21E-78E009BD3E02}"/>
              </a:ext>
            </a:extLst>
          </p:cNvPr>
          <p:cNvSpPr txBox="1"/>
          <p:nvPr/>
        </p:nvSpPr>
        <p:spPr>
          <a:xfrm>
            <a:off x="544010" y="54401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瑞江第三中学校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1495064" y="1435261"/>
            <a:ext cx="4224759" cy="2176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DA8E18-7706-4473-B68D-60E060A2A8DB}"/>
              </a:ext>
            </a:extLst>
          </p:cNvPr>
          <p:cNvSpPr/>
          <p:nvPr/>
        </p:nvSpPr>
        <p:spPr>
          <a:xfrm>
            <a:off x="6472177" y="1435261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8F0E87-87D9-42A2-9881-5C4E80C89AED}"/>
              </a:ext>
            </a:extLst>
          </p:cNvPr>
          <p:cNvSpPr/>
          <p:nvPr/>
        </p:nvSpPr>
        <p:spPr>
          <a:xfrm>
            <a:off x="1495064" y="4137950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部活動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2664B04-7A86-464F-BC66-261DD88FA4E1}"/>
              </a:ext>
            </a:extLst>
          </p:cNvPr>
          <p:cNvSpPr/>
          <p:nvPr/>
        </p:nvSpPr>
        <p:spPr>
          <a:xfrm>
            <a:off x="6472177" y="4137950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9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11575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544010" y="376429"/>
            <a:ext cx="4224759" cy="82482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419108" y="2126721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学校の沿革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419108" y="3823351"/>
            <a:ext cx="6250324" cy="907929"/>
            <a:chOff x="2419108" y="2068847"/>
            <a:chExt cx="6250324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校章の由来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28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11575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544010" y="376429"/>
            <a:ext cx="4224759" cy="82482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419108" y="2126721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学校の沿革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419108" y="3823351"/>
            <a:ext cx="6250324" cy="907929"/>
            <a:chOff x="2419108" y="2068847"/>
            <a:chExt cx="6250324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校章の由来</a:t>
              </a:r>
              <a:endParaRPr kumimoji="1" lang="ja-JP" altLang="en-US" sz="4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3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4480" y="1680797"/>
            <a:ext cx="7776864" cy="483756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昭和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47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江戸川区立瑞江第三中学校 開校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（瑞江二中内に開設）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↓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昭和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47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仮校舎より現在地に移転する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↓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　新校舎完成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　新校庭完成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endParaRPr lang="en-US" altLang="ja-JP" sz="3200" dirty="0">
              <a:solidFill>
                <a:schemeClr val="tx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endParaRPr lang="en-US" altLang="ja-JP" sz="3200" dirty="0">
              <a:solidFill>
                <a:schemeClr val="tx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endParaRPr lang="ja-JP" altLang="en-US" sz="3200" dirty="0">
              <a:solidFill>
                <a:schemeClr val="tx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endParaRPr lang="ja-JP" altLang="en-US" sz="3200" dirty="0">
              <a:solidFill>
                <a:schemeClr val="tx2"/>
              </a:solidFill>
              <a:ea typeface="HG創英角ﾎﾟｯﾌﾟ体" pitchFamily="49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8B47989-E0DB-4C27-89C2-82701AEB728A}"/>
              </a:ext>
            </a:extLst>
          </p:cNvPr>
          <p:cNvGrpSpPr/>
          <p:nvPr/>
        </p:nvGrpSpPr>
        <p:grpSpPr>
          <a:xfrm>
            <a:off x="694480" y="622012"/>
            <a:ext cx="6250324" cy="907929"/>
            <a:chOff x="2419108" y="2068847"/>
            <a:chExt cx="6250324" cy="90792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FF0B087-CAA2-400C-9FBD-4E3441EB1C3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0EDA21C-05EF-4561-9874-ED8ED24DA61D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学校の沿革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53" y="3122022"/>
            <a:ext cx="4528457" cy="33963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4888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11575" y="342962"/>
            <a:ext cx="532435" cy="82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544010" y="376429"/>
            <a:ext cx="4224759" cy="82482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kumimoji="1" lang="ja-JP" altLang="en-US" sz="4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EB33A-1348-471D-A4BA-4E255B163F04}"/>
              </a:ext>
            </a:extLst>
          </p:cNvPr>
          <p:cNvGrpSpPr/>
          <p:nvPr/>
        </p:nvGrpSpPr>
        <p:grpSpPr>
          <a:xfrm>
            <a:off x="2419108" y="2126721"/>
            <a:ext cx="6250324" cy="907929"/>
            <a:chOff x="2419108" y="2068847"/>
            <a:chExt cx="6250324" cy="90792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49BEA5-4A3E-4FA2-91E9-E84FF94453C8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1" lang="ja-JP" altLang="en-US" sz="4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0AC99F2-6C99-43B9-A7BD-3E31C06DF0D5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学校の沿革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A836335-9C60-4738-A1CE-92CC3F7D5044}"/>
              </a:ext>
            </a:extLst>
          </p:cNvPr>
          <p:cNvGrpSpPr/>
          <p:nvPr/>
        </p:nvGrpSpPr>
        <p:grpSpPr>
          <a:xfrm>
            <a:off x="2419108" y="3823351"/>
            <a:ext cx="6250324" cy="907929"/>
            <a:chOff x="2419108" y="2068847"/>
            <a:chExt cx="6250324" cy="90792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0A08C94-7AFA-4E80-8BF7-0E477D165C92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656DB9-86A9-434A-9AD8-205282214389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校章の由来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3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36" y="1914383"/>
            <a:ext cx="3294225" cy="329422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B08EDAB-9372-417C-96E9-92CBDB484E9C}"/>
              </a:ext>
            </a:extLst>
          </p:cNvPr>
          <p:cNvGrpSpPr/>
          <p:nvPr/>
        </p:nvGrpSpPr>
        <p:grpSpPr>
          <a:xfrm>
            <a:off x="802512" y="544694"/>
            <a:ext cx="6250324" cy="907929"/>
            <a:chOff x="2419108" y="2068847"/>
            <a:chExt cx="6250324" cy="90792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2F7F5B-7A02-4765-9EA1-A6F375C6F6C7}"/>
                </a:ext>
              </a:extLst>
            </p:cNvPr>
            <p:cNvSpPr/>
            <p:nvPr/>
          </p:nvSpPr>
          <p:spPr>
            <a:xfrm>
              <a:off x="2419108" y="2068847"/>
              <a:ext cx="694481" cy="82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２</a:t>
              </a:r>
              <a:endParaRPr kumimoji="1" lang="ja-JP" alt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D5A10C9-6BAF-45F3-B5A9-86A4F8D0CE58}"/>
                </a:ext>
              </a:extLst>
            </p:cNvPr>
            <p:cNvSpPr txBox="1"/>
            <p:nvPr/>
          </p:nvSpPr>
          <p:spPr>
            <a:xfrm>
              <a:off x="3264055" y="2145779"/>
              <a:ext cx="5405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校章の由来</a:t>
              </a:r>
              <a:endPara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34D92B-D9BE-4F57-99F0-64B1B55954A4}"/>
              </a:ext>
            </a:extLst>
          </p:cNvPr>
          <p:cNvSpPr txBox="1"/>
          <p:nvPr/>
        </p:nvSpPr>
        <p:spPr>
          <a:xfrm>
            <a:off x="5425440" y="1732706"/>
            <a:ext cx="5953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円い三本線</a:t>
            </a:r>
            <a:endParaRPr lang="en-US" altLang="ja-JP" sz="3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・江戸川の流れ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・空かける虹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・三中の三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鳥</a:t>
            </a:r>
            <a:endParaRPr lang="en-US" altLang="ja-JP" sz="3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・中学校の中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・白鷺の羽ばたき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・青空に飛び立つ希望の姿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E9FE55-E293-44FA-88ED-AF3F90223961}"/>
              </a:ext>
            </a:extLst>
          </p:cNvPr>
          <p:cNvSpPr/>
          <p:nvPr/>
        </p:nvSpPr>
        <p:spPr>
          <a:xfrm>
            <a:off x="0" y="462987"/>
            <a:ext cx="54401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27B8AD-01F7-4DB6-A21E-78E009BD3E02}"/>
              </a:ext>
            </a:extLst>
          </p:cNvPr>
          <p:cNvSpPr txBox="1"/>
          <p:nvPr/>
        </p:nvSpPr>
        <p:spPr>
          <a:xfrm>
            <a:off x="544010" y="54401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瑞江第三中学校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5E36A-BBE9-4AC0-9235-889709B40C72}"/>
              </a:ext>
            </a:extLst>
          </p:cNvPr>
          <p:cNvSpPr/>
          <p:nvPr/>
        </p:nvSpPr>
        <p:spPr>
          <a:xfrm>
            <a:off x="1495064" y="1435261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学校紹介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DA8E18-7706-4473-B68D-60E060A2A8DB}"/>
              </a:ext>
            </a:extLst>
          </p:cNvPr>
          <p:cNvSpPr/>
          <p:nvPr/>
        </p:nvSpPr>
        <p:spPr>
          <a:xfrm>
            <a:off x="6472177" y="1435261"/>
            <a:ext cx="4224759" cy="2176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本校の教育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8F0E87-87D9-42A2-9881-5C4E80C89AED}"/>
              </a:ext>
            </a:extLst>
          </p:cNvPr>
          <p:cNvSpPr/>
          <p:nvPr/>
        </p:nvSpPr>
        <p:spPr>
          <a:xfrm>
            <a:off x="1495064" y="4137950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部活動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2664B04-7A86-464F-BC66-261DD88FA4E1}"/>
              </a:ext>
            </a:extLst>
          </p:cNvPr>
          <p:cNvSpPr/>
          <p:nvPr/>
        </p:nvSpPr>
        <p:spPr>
          <a:xfrm>
            <a:off x="6472177" y="4137950"/>
            <a:ext cx="4224759" cy="21760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pPr algn="ctr"/>
            <a:r>
              <a:rPr lang="ja-JP" altLang="en-US" sz="4800" b="1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4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1011</Words>
  <Application>Microsoft Office PowerPoint</Application>
  <PresentationFormat>ワイド画面</PresentationFormat>
  <Paragraphs>234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ＭＳ ゴシック</vt:lpstr>
      <vt:lpstr>メイリオ</vt:lpstr>
      <vt:lpstr>游ゴシック</vt:lpstr>
      <vt:lpstr>游ゴシック Light</vt:lpstr>
      <vt:lpstr>Arial</vt:lpstr>
      <vt:lpstr>Segoe UI</vt:lpstr>
      <vt:lpstr>Verdana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小野寺 章</dc:creator>
  <cp:lastModifiedBy>br726134</cp:lastModifiedBy>
  <cp:revision>53</cp:revision>
  <cp:lastPrinted>2024-07-24T02:18:12Z</cp:lastPrinted>
  <dcterms:created xsi:type="dcterms:W3CDTF">2021-08-29T13:22:10Z</dcterms:created>
  <dcterms:modified xsi:type="dcterms:W3CDTF">2024-09-09T05:59:49Z</dcterms:modified>
</cp:coreProperties>
</file>