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9906000" cy="1320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366320" initials="e" lastIdx="2" clrIdx="0">
    <p:extLst>
      <p:ext uri="{19B8F6BF-5375-455C-9EA6-DF929625EA0E}">
        <p15:presenceInfo xmlns:p15="http://schemas.microsoft.com/office/powerpoint/2012/main" userId="S-1-5-21-4327622-4239686938-4255749887-28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9" autoAdjust="0"/>
    <p:restoredTop sz="94660"/>
  </p:normalViewPr>
  <p:slideViewPr>
    <p:cSldViewPr snapToGrid="0">
      <p:cViewPr varScale="1">
        <p:scale>
          <a:sx n="35" d="100"/>
          <a:sy n="35" d="100"/>
        </p:scale>
        <p:origin x="21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9F17F-5E82-42A3-B249-61EEB23217F5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DB1EC-6B5E-4A07-A6D4-BBE7F72EE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3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61588"/>
            <a:ext cx="8420100" cy="4598341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6937258"/>
            <a:ext cx="7429500" cy="3188875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97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9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703204"/>
            <a:ext cx="2135981" cy="1119316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703204"/>
            <a:ext cx="6284119" cy="1119316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04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08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3292832"/>
            <a:ext cx="8543925" cy="5494160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8838969"/>
            <a:ext cx="8543925" cy="2889249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69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3516018"/>
            <a:ext cx="4210050" cy="83803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3516018"/>
            <a:ext cx="4210050" cy="83803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47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703207"/>
            <a:ext cx="8543925" cy="255293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3237796"/>
            <a:ext cx="4190702" cy="158679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4824589"/>
            <a:ext cx="4190702" cy="70962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3237796"/>
            <a:ext cx="4211340" cy="158679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4824589"/>
            <a:ext cx="4211340" cy="70962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497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15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61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80533"/>
            <a:ext cx="3194943" cy="3081867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901710"/>
            <a:ext cx="5014913" cy="9386241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3962400"/>
            <a:ext cx="3194943" cy="7340836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78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80533"/>
            <a:ext cx="3194943" cy="3081867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901710"/>
            <a:ext cx="5014913" cy="9386241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3962400"/>
            <a:ext cx="3194943" cy="7340836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68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703207"/>
            <a:ext cx="8543925" cy="2552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3516018"/>
            <a:ext cx="8543925" cy="8380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2241862"/>
            <a:ext cx="2228850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6AE41-819C-40DC-A232-C5B75D8C78F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2241862"/>
            <a:ext cx="3343275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2241862"/>
            <a:ext cx="2228850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38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78B9FF-7E4A-4914-B3AD-A71705766F67}"/>
              </a:ext>
            </a:extLst>
          </p:cNvPr>
          <p:cNvSpPr/>
          <p:nvPr/>
        </p:nvSpPr>
        <p:spPr>
          <a:xfrm>
            <a:off x="657223" y="2093451"/>
            <a:ext cx="8846003" cy="393590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9CBC8F-D546-4D21-9A70-329727F62863}"/>
              </a:ext>
            </a:extLst>
          </p:cNvPr>
          <p:cNvSpPr/>
          <p:nvPr/>
        </p:nvSpPr>
        <p:spPr>
          <a:xfrm>
            <a:off x="590002" y="6977537"/>
            <a:ext cx="8934996" cy="256995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0A27F9-FBCF-4719-A7DC-A56AE549D7A7}"/>
              </a:ext>
            </a:extLst>
          </p:cNvPr>
          <p:cNvSpPr/>
          <p:nvPr/>
        </p:nvSpPr>
        <p:spPr>
          <a:xfrm>
            <a:off x="633546" y="10495672"/>
            <a:ext cx="8891453" cy="24053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CA403D2-A9A3-4631-B128-3B73D24B6095}"/>
              </a:ext>
            </a:extLst>
          </p:cNvPr>
          <p:cNvSpPr/>
          <p:nvPr/>
        </p:nvSpPr>
        <p:spPr>
          <a:xfrm>
            <a:off x="1127558" y="9977414"/>
            <a:ext cx="7872553" cy="804886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本校の「いじめ防止の取組」について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526509-2BB3-4D1E-A9F5-238D7FE801FC}"/>
              </a:ext>
            </a:extLst>
          </p:cNvPr>
          <p:cNvSpPr txBox="1"/>
          <p:nvPr/>
        </p:nvSpPr>
        <p:spPr>
          <a:xfrm>
            <a:off x="102326" y="996740"/>
            <a:ext cx="893499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733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「本校のいじめ防止の取組」について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E0D73AD-DBD4-452A-BC9C-EC77A4105856}"/>
              </a:ext>
            </a:extLst>
          </p:cNvPr>
          <p:cNvSpPr txBox="1"/>
          <p:nvPr/>
        </p:nvSpPr>
        <p:spPr>
          <a:xfrm>
            <a:off x="633546" y="177308"/>
            <a:ext cx="3021875" cy="420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133" b="1" dirty="0"/>
              <a:t>保護者・地域の皆様へ</a:t>
            </a:r>
            <a:endParaRPr lang="ja-JP" altLang="en-US" sz="2133" b="1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E97811F-F006-48AF-B444-ACD4E47EA315}"/>
              </a:ext>
            </a:extLst>
          </p:cNvPr>
          <p:cNvSpPr/>
          <p:nvPr/>
        </p:nvSpPr>
        <p:spPr>
          <a:xfrm>
            <a:off x="1142994" y="1671256"/>
            <a:ext cx="7872553" cy="665277"/>
          </a:xfrm>
          <a:prstGeom prst="roundRect">
            <a:avLst/>
          </a:prstGeom>
          <a:solidFill>
            <a:schemeClr val="accent6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法による「いじめ」の定義について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9108011-909C-4EB0-ACC5-13EB975C6F2C}"/>
              </a:ext>
            </a:extLst>
          </p:cNvPr>
          <p:cNvSpPr/>
          <p:nvPr/>
        </p:nvSpPr>
        <p:spPr>
          <a:xfrm>
            <a:off x="1142993" y="6215363"/>
            <a:ext cx="7872553" cy="963284"/>
          </a:xfrm>
          <a:prstGeom prst="roundRect">
            <a:avLst/>
          </a:prstGeom>
          <a:solidFill>
            <a:schemeClr val="accent2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令和７年度の本校の「いじめの認知件数」について</a:t>
            </a:r>
            <a:endParaRPr kumimoji="1" lang="en-US" altLang="ja-JP" sz="2400" b="1" dirty="0"/>
          </a:p>
          <a:p>
            <a:pPr algn="r"/>
            <a:r>
              <a:rPr kumimoji="1" lang="ja-JP" altLang="en-US" sz="2400" b="1" dirty="0"/>
              <a:t>（令和７年１２月末現在）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A2584D6-0D7D-42EC-8729-3B7D66464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6910" y="2425700"/>
            <a:ext cx="8656316" cy="11223213"/>
          </a:xfrm>
        </p:spPr>
        <p:txBody>
          <a:bodyPr anchor="t">
            <a:noAutofit/>
          </a:bodyPr>
          <a:lstStyle/>
          <a:p>
            <a:pPr algn="l"/>
            <a:r>
              <a:rPr lang="ja-JP" altLang="en-US" sz="2667" b="1" dirty="0"/>
              <a:t>　いじめは、いじめ防止対策推進法によって「当該行為の対象となった児童等が心身の苦痛を感じているもの」と規定されています。</a:t>
            </a:r>
            <a:br>
              <a:rPr lang="en-US" altLang="ja-JP" sz="2667" b="1" dirty="0"/>
            </a:br>
            <a:r>
              <a:rPr lang="ja-JP" altLang="en-US" sz="2667" b="1" dirty="0"/>
              <a:t>　社会通念上のいわゆる「いじめ」だけでなく、従来では「けんか」や「お互い様」と捉えられていたような人間関係によるトラブルを含めて「いじめ」と捉え、早期に対応することが重要です。</a:t>
            </a:r>
            <a:br>
              <a:rPr lang="en-US" altLang="ja-JP" sz="2667" b="1" dirty="0"/>
            </a:br>
            <a:r>
              <a:rPr lang="ja-JP" altLang="en-US" sz="2667" b="1" dirty="0"/>
              <a:t>　すべての児童・生徒が安全・安心な学校生活を送るために、今の「いじめ」の定義があります。</a:t>
            </a:r>
            <a:br>
              <a:rPr lang="en-US" altLang="ja-JP" sz="2667" b="1" dirty="0"/>
            </a:br>
            <a:br>
              <a:rPr lang="en-US" altLang="ja-JP" sz="2133" b="1" dirty="0"/>
            </a:br>
            <a:br>
              <a:rPr lang="en-US" altLang="ja-JP" sz="2133" b="1" dirty="0"/>
            </a:br>
            <a:br>
              <a:rPr lang="en-US" altLang="ja-JP" sz="2133" b="1" dirty="0"/>
            </a:br>
            <a:br>
              <a:rPr lang="en-US" altLang="ja-JP" sz="2667" b="1" dirty="0"/>
            </a:br>
            <a:br>
              <a:rPr lang="en-US" altLang="ja-JP" sz="2667" b="1" dirty="0"/>
            </a:br>
            <a:r>
              <a:rPr lang="ja-JP" altLang="en-US" sz="2667" b="1" dirty="0"/>
              <a:t>　いじめは「覗き込まないと見えません」。今年度の本校のいじめの認知件数は、減少傾向です。本校は、いじめの重篤化を防ぐことに尽力しています。引き続き「いじめ見逃しゼロ」を目指し、いじめの早期発見・早期対応を行ってまいります。</a:t>
            </a:r>
            <a:br>
              <a:rPr lang="en-US" altLang="ja-JP" sz="2667" b="1" dirty="0"/>
            </a:br>
            <a:br>
              <a:rPr lang="en-US" altLang="ja-JP" sz="2667" b="1" dirty="0"/>
            </a:br>
            <a:br>
              <a:rPr lang="en-US" altLang="ja-JP" sz="2667" b="1" dirty="0"/>
            </a:br>
            <a:br>
              <a:rPr lang="en-US" altLang="ja-JP" sz="2667" b="1" dirty="0"/>
            </a:br>
            <a:br>
              <a:rPr lang="en-US" altLang="ja-JP" sz="2667" b="1" dirty="0"/>
            </a:br>
            <a:br>
              <a:rPr lang="en-US" altLang="ja-JP" sz="2133" b="1" dirty="0"/>
            </a:br>
            <a:r>
              <a:rPr lang="ja-JP" altLang="en-US" sz="2667" b="1" dirty="0"/>
              <a:t>　本校では、学校いじめ防止基本方針に則り、組織的にいじめに対応しています。</a:t>
            </a:r>
            <a:br>
              <a:rPr lang="en-US" altLang="ja-JP" sz="2667" b="1" dirty="0"/>
            </a:br>
            <a:r>
              <a:rPr lang="ja-JP" altLang="en-US" sz="2667" b="1" dirty="0"/>
              <a:t>　お子様のことで何か心配や不安を感じたら、ぜひ学級担任に相談してください。学校いじめ対策委員会にて組織的に対応していきます。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39AAB01-4E5A-47FA-B216-A06642F313C4}"/>
              </a:ext>
            </a:extLst>
          </p:cNvPr>
          <p:cNvSpPr txBox="1"/>
          <p:nvPr/>
        </p:nvSpPr>
        <p:spPr>
          <a:xfrm>
            <a:off x="7392095" y="8266"/>
            <a:ext cx="321603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</a:t>
            </a:r>
            <a:r>
              <a:rPr kumimoji="1" lang="ja-JP" altLang="en-US" sz="1600" b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令和</a:t>
            </a:r>
            <a:r>
              <a:rPr kumimoji="1" lang="en-US" altLang="ja-JP" sz="16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8</a:t>
            </a:r>
            <a:r>
              <a:rPr kumimoji="1" lang="ja-JP" altLang="en-US" sz="16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kumimoji="1" lang="en-US" altLang="ja-JP" sz="16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4</a:t>
            </a:r>
            <a:r>
              <a:rPr kumimoji="1" lang="ja-JP" altLang="en-US" sz="16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  <a:endParaRPr kumimoji="1" lang="en-US" altLang="ja-JP" sz="16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kumimoji="1" lang="en-US" altLang="ja-JP" sz="16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16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江戸川区立篠崎小学校</a:t>
            </a:r>
            <a:endParaRPr kumimoji="1" lang="en-US" altLang="ja-JP" sz="16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6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校長　　　　　平林　千惠</a:t>
            </a:r>
            <a:endParaRPr lang="ja-JP" altLang="en-US" sz="14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2517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315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游ゴシック</vt:lpstr>
      <vt:lpstr>Arial</vt:lpstr>
      <vt:lpstr>Calibri</vt:lpstr>
      <vt:lpstr>Calibri Light</vt:lpstr>
      <vt:lpstr>Office テーマ</vt:lpstr>
      <vt:lpstr>　いじめは、いじめ防止対策推進法によって「当該行為の対象となった児童等が心身の苦痛を感じているもの」と規定されています。 　社会通念上のいわゆる「いじめ」だけでなく、従来では「けんか」や「お互い様」と捉えられていたような人間関係によるトラブルを含めて「いじめ」と捉え、早期に対応することが重要です。 　すべての児童・生徒が安全・安心な学校生活を送るために、今の「いじめ」の定義があります。      　いじめは「覗き込まないと見えません」。今年度の本校のいじめの認知件数は、減少傾向です。本校は、いじめの重篤化を防ぐことに尽力しています。引き続き「いじめ見逃しゼロ」を目指し、いじめの早期発見・早期対応を行ってまいります。      　本校では、学校いじめ防止基本方針に則り、組織的にいじめに対応しています。 　お子様のことで何か心配や不安を感じたら、ぜひ学級担任に相談してください。学校いじめ対策委員会にて組織的に対応していきます。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【いじめの定義について】 いじめは、いじめ防止対策推進法によって「○○」と規定されています。 すべての児童・生徒が、安心・安全な学校生活を送るために、軽微なものを含めてハラスメントを「いじめ」と捉えることが必要です。    【いじめの認知について】 【早期発見・早期対応について】</dc:title>
  <dc:creator>全庁ＬＡＮ利用者</dc:creator>
  <cp:lastModifiedBy>er366320</cp:lastModifiedBy>
  <cp:revision>37</cp:revision>
  <cp:lastPrinted>2026-04-16T07:19:20Z</cp:lastPrinted>
  <dcterms:created xsi:type="dcterms:W3CDTF">2024-01-04T08:20:35Z</dcterms:created>
  <dcterms:modified xsi:type="dcterms:W3CDTF">2026-04-16T07:24:44Z</dcterms:modified>
</cp:coreProperties>
</file>