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49" autoAdjust="0"/>
    <p:restoredTop sz="94660"/>
  </p:normalViewPr>
  <p:slideViewPr>
    <p:cSldViewPr snapToGrid="0">
      <p:cViewPr varScale="1">
        <p:scale>
          <a:sx n="49" d="100"/>
          <a:sy n="49" d="100"/>
        </p:scale>
        <p:origin x="21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1003081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2900829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59272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2076553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4127961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742111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1795397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36919627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79163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3205792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B6AE41-819C-40DC-A232-C5B75D8C78FA}" type="datetimeFigureOut">
              <a:rPr kumimoji="1" lang="ja-JP" altLang="en-US" smtClean="0"/>
              <a:t>2025/5/30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1526250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8B6AE41-819C-40DC-A232-C5B75D8C78FA}" type="datetimeFigureOut">
              <a:rPr kumimoji="1" lang="ja-JP" altLang="en-US" smtClean="0"/>
              <a:t>2025/5/30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3F8B46E-6391-4448-929E-06593AA6C7D0}" type="slidenum">
              <a:rPr kumimoji="1" lang="ja-JP" altLang="en-US" smtClean="0"/>
              <a:t>‹#›</a:t>
            </a:fld>
            <a:endParaRPr kumimoji="1" lang="ja-JP" altLang="en-US"/>
          </a:p>
        </p:txBody>
      </p:sp>
    </p:spTree>
    <p:extLst>
      <p:ext uri="{BB962C8B-B14F-4D97-AF65-F5344CB8AC3E}">
        <p14:creationId xmlns:p14="http://schemas.microsoft.com/office/powerpoint/2010/main" val="12645518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a:extLst>
              <a:ext uri="{FF2B5EF4-FFF2-40B4-BE49-F238E27FC236}">
                <a16:creationId xmlns:a16="http://schemas.microsoft.com/office/drawing/2014/main" id="{C0801422-9859-4D23-83DE-F6913692C6C2}"/>
              </a:ext>
            </a:extLst>
          </p:cNvPr>
          <p:cNvSpPr/>
          <p:nvPr/>
        </p:nvSpPr>
        <p:spPr>
          <a:xfrm>
            <a:off x="97072" y="11192"/>
            <a:ext cx="6701246" cy="97076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 name="正方形/長方形 2">
            <a:extLst>
              <a:ext uri="{FF2B5EF4-FFF2-40B4-BE49-F238E27FC236}">
                <a16:creationId xmlns:a16="http://schemas.microsoft.com/office/drawing/2014/main" id="{5D78B9FF-7E4A-4914-B3AD-A71705766F67}"/>
              </a:ext>
            </a:extLst>
          </p:cNvPr>
          <p:cNvSpPr/>
          <p:nvPr/>
        </p:nvSpPr>
        <p:spPr>
          <a:xfrm>
            <a:off x="267789" y="1263231"/>
            <a:ext cx="6322421" cy="2350259"/>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FB9CBC8F-D546-4D21-9A70-329727F62863}"/>
              </a:ext>
            </a:extLst>
          </p:cNvPr>
          <p:cNvSpPr/>
          <p:nvPr/>
        </p:nvSpPr>
        <p:spPr>
          <a:xfrm>
            <a:off x="246943" y="4026057"/>
            <a:ext cx="6322421" cy="3475686"/>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F20A27F9-FBCF-4719-A7DC-A56AE549D7A7}"/>
              </a:ext>
            </a:extLst>
          </p:cNvPr>
          <p:cNvSpPr/>
          <p:nvPr/>
        </p:nvSpPr>
        <p:spPr>
          <a:xfrm>
            <a:off x="252920" y="7839207"/>
            <a:ext cx="6358138" cy="1482525"/>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 name="四角形: 角を丸くする 7">
            <a:extLst>
              <a:ext uri="{FF2B5EF4-FFF2-40B4-BE49-F238E27FC236}">
                <a16:creationId xmlns:a16="http://schemas.microsoft.com/office/drawing/2014/main" id="{5CA403D2-A9A3-4631-B128-3B73D24B6095}"/>
              </a:ext>
            </a:extLst>
          </p:cNvPr>
          <p:cNvSpPr/>
          <p:nvPr/>
        </p:nvSpPr>
        <p:spPr>
          <a:xfrm>
            <a:off x="511819" y="7576326"/>
            <a:ext cx="5904415" cy="476797"/>
          </a:xfrm>
          <a:prstGeom prst="round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b="1" dirty="0"/>
              <a:t>本校の「いじめ防止の取組」について</a:t>
            </a:r>
          </a:p>
        </p:txBody>
      </p:sp>
      <p:sp>
        <p:nvSpPr>
          <p:cNvPr id="11" name="テキスト ボックス 10">
            <a:extLst>
              <a:ext uri="{FF2B5EF4-FFF2-40B4-BE49-F238E27FC236}">
                <a16:creationId xmlns:a16="http://schemas.microsoft.com/office/drawing/2014/main" id="{BA526509-2BB3-4D1E-A9F5-238D7FE801FC}"/>
              </a:ext>
            </a:extLst>
          </p:cNvPr>
          <p:cNvSpPr txBox="1"/>
          <p:nvPr/>
        </p:nvSpPr>
        <p:spPr>
          <a:xfrm>
            <a:off x="169817" y="584268"/>
            <a:ext cx="6701245" cy="523220"/>
          </a:xfrm>
          <a:prstGeom prst="rect">
            <a:avLst/>
          </a:prstGeom>
          <a:noFill/>
        </p:spPr>
        <p:txBody>
          <a:bodyPr wrap="square" rtlCol="0">
            <a:spAutoFit/>
          </a:bodyPr>
          <a:lstStyle/>
          <a:p>
            <a:pPr algn="ctr"/>
            <a:r>
              <a:rPr kumimoji="1" lang="ja-JP" altLang="en-US" sz="2800" b="1" dirty="0">
                <a:ln w="0"/>
                <a:solidFill>
                  <a:schemeClr val="accent1"/>
                </a:solidFill>
                <a:effectLst>
                  <a:outerShdw blurRad="38100" dist="25400" dir="5400000" algn="ctr" rotWithShape="0">
                    <a:srgbClr val="6E747A">
                      <a:alpha val="43000"/>
                    </a:srgbClr>
                  </a:outerShdw>
                </a:effectLst>
              </a:rPr>
              <a:t>「本校のいじめ防止の取組」について</a:t>
            </a:r>
          </a:p>
        </p:txBody>
      </p:sp>
      <p:sp>
        <p:nvSpPr>
          <p:cNvPr id="13" name="テキスト ボックス 12">
            <a:extLst>
              <a:ext uri="{FF2B5EF4-FFF2-40B4-BE49-F238E27FC236}">
                <a16:creationId xmlns:a16="http://schemas.microsoft.com/office/drawing/2014/main" id="{EE0D73AD-DBD4-452A-BC9C-EC77A4105856}"/>
              </a:ext>
            </a:extLst>
          </p:cNvPr>
          <p:cNvSpPr txBox="1"/>
          <p:nvPr/>
        </p:nvSpPr>
        <p:spPr>
          <a:xfrm>
            <a:off x="4531911" y="187119"/>
            <a:ext cx="2266406" cy="338554"/>
          </a:xfrm>
          <a:prstGeom prst="rect">
            <a:avLst/>
          </a:prstGeom>
          <a:noFill/>
        </p:spPr>
        <p:txBody>
          <a:bodyPr wrap="square">
            <a:spAutoFit/>
          </a:bodyPr>
          <a:lstStyle/>
          <a:p>
            <a:r>
              <a:rPr kumimoji="1" lang="ja-JP" altLang="en-US" sz="1600" b="1" dirty="0"/>
              <a:t>保護者・地域の皆様へ</a:t>
            </a:r>
            <a:endParaRPr lang="ja-JP" altLang="en-US" sz="1600" b="1" dirty="0"/>
          </a:p>
        </p:txBody>
      </p:sp>
      <p:sp>
        <p:nvSpPr>
          <p:cNvPr id="6" name="四角形: 角を丸くする 5">
            <a:extLst>
              <a:ext uri="{FF2B5EF4-FFF2-40B4-BE49-F238E27FC236}">
                <a16:creationId xmlns:a16="http://schemas.microsoft.com/office/drawing/2014/main" id="{4E97811F-F006-48AF-B444-ACD4E47EA315}"/>
              </a:ext>
            </a:extLst>
          </p:cNvPr>
          <p:cNvSpPr/>
          <p:nvPr/>
        </p:nvSpPr>
        <p:spPr>
          <a:xfrm>
            <a:off x="455945" y="1052993"/>
            <a:ext cx="5904415" cy="469136"/>
          </a:xfrm>
          <a:prstGeom prst="round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b="1" dirty="0"/>
              <a:t>法による「いじめ」の定義について</a:t>
            </a:r>
          </a:p>
        </p:txBody>
      </p:sp>
      <p:sp>
        <p:nvSpPr>
          <p:cNvPr id="7" name="四角形: 角を丸くする 6">
            <a:extLst>
              <a:ext uri="{FF2B5EF4-FFF2-40B4-BE49-F238E27FC236}">
                <a16:creationId xmlns:a16="http://schemas.microsoft.com/office/drawing/2014/main" id="{99108011-909C-4EB0-ACC5-13EB975C6F2C}"/>
              </a:ext>
            </a:extLst>
          </p:cNvPr>
          <p:cNvSpPr/>
          <p:nvPr/>
        </p:nvSpPr>
        <p:spPr>
          <a:xfrm>
            <a:off x="455945" y="3688593"/>
            <a:ext cx="5904415" cy="648744"/>
          </a:xfrm>
          <a:prstGeom prst="round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b="1" dirty="0"/>
              <a:t>令和６年度の本校の「いじめの認知件数」について</a:t>
            </a:r>
            <a:endParaRPr kumimoji="1" lang="en-US" altLang="ja-JP" b="1" dirty="0"/>
          </a:p>
          <a:p>
            <a:pPr algn="r"/>
            <a:r>
              <a:rPr kumimoji="1" lang="ja-JP" altLang="en-US" b="1" dirty="0"/>
              <a:t>（令和６年</a:t>
            </a:r>
            <a:r>
              <a:rPr kumimoji="1" lang="en-US" altLang="ja-JP" b="1" dirty="0"/>
              <a:t>11</a:t>
            </a:r>
            <a:r>
              <a:rPr kumimoji="1" lang="ja-JP" altLang="en-US" b="1" dirty="0"/>
              <a:t>月末現在）</a:t>
            </a:r>
          </a:p>
        </p:txBody>
      </p:sp>
      <p:sp>
        <p:nvSpPr>
          <p:cNvPr id="2" name="タイトル 1">
            <a:extLst>
              <a:ext uri="{FF2B5EF4-FFF2-40B4-BE49-F238E27FC236}">
                <a16:creationId xmlns:a16="http://schemas.microsoft.com/office/drawing/2014/main" id="{CA2584D6-0D7D-42EC-8729-3B7D664642D1}"/>
              </a:ext>
            </a:extLst>
          </p:cNvPr>
          <p:cNvSpPr>
            <a:spLocks noGrp="1"/>
          </p:cNvSpPr>
          <p:nvPr>
            <p:ph type="ctrTitle"/>
          </p:nvPr>
        </p:nvSpPr>
        <p:spPr>
          <a:xfrm>
            <a:off x="394253" y="1576213"/>
            <a:ext cx="6021981" cy="8076872"/>
          </a:xfrm>
        </p:spPr>
        <p:txBody>
          <a:bodyPr anchor="t">
            <a:noAutofit/>
          </a:bodyPr>
          <a:lstStyle/>
          <a:p>
            <a:pPr algn="l"/>
            <a:r>
              <a:rPr lang="ja-JP" altLang="en-US" sz="1800" b="1" dirty="0">
                <a:latin typeface="UD デジタル 教科書体 N-B" panose="02020700000000000000" pitchFamily="17" charset="-128"/>
                <a:ea typeface="UD デジタル 教科書体 N-B" panose="02020700000000000000" pitchFamily="17" charset="-128"/>
              </a:rPr>
              <a:t>　</a:t>
            </a:r>
            <a:r>
              <a:rPr lang="ja-JP" altLang="en-US" sz="1600" b="1" dirty="0">
                <a:latin typeface="UD デジタル 教科書体 N-B" panose="02020700000000000000" pitchFamily="17" charset="-128"/>
                <a:ea typeface="UD デジタル 教科書体 N-B" panose="02020700000000000000" pitchFamily="17" charset="-128"/>
              </a:rPr>
              <a:t>いじめは、いじめ防止対策推進法によって「当該行為の対象となった児童等が心身の苦痛を感じているもの」と規定されています。</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社会通念上のいわゆる「いじめ」だけでなく、従来では「けんか」や「お互い様」「ふざけただけ」と捉えられていたような人間関係によるトラブルを含めて「いじめ」と捉え早期に対応することが重要です。</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すべての児童が安全・安心な学校生活を送るために、今の「いじめ」の定義があります。</a:t>
            </a:r>
            <a:br>
              <a:rPr lang="en-US" altLang="ja-JP" sz="1800" b="1" dirty="0"/>
            </a:br>
            <a:br>
              <a:rPr lang="en-US" altLang="ja-JP" sz="1800" b="1" dirty="0"/>
            </a:br>
            <a:br>
              <a:rPr lang="en-US" altLang="ja-JP" sz="1400" b="1" dirty="0"/>
            </a:br>
            <a:br>
              <a:rPr lang="en-US" altLang="ja-JP" sz="500" b="1" dirty="0"/>
            </a:br>
            <a:br>
              <a:rPr lang="en-US" altLang="ja-JP" sz="1800" b="1" dirty="0"/>
            </a:br>
            <a:r>
              <a:rPr lang="ja-JP" altLang="en-US" sz="1800" b="1" dirty="0"/>
              <a:t>　</a:t>
            </a:r>
            <a:r>
              <a:rPr lang="ja-JP" altLang="en-US" sz="1600" b="1" dirty="0">
                <a:latin typeface="UD デジタル 教科書体 N-B" panose="02020700000000000000" pitchFamily="17" charset="-128"/>
                <a:ea typeface="UD デジタル 教科書体 N-B" panose="02020700000000000000" pitchFamily="17" charset="-128"/>
              </a:rPr>
              <a:t>いじめは、覗き込まないと見えません。軽微なものも含めて積極的に認知することによって、いじめの重篤化を防ぎます。</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令和６年度の本校の状況です。１学期では、児童のアンケートや教員の見取りなどから、 「ひやかしなどの悪口」が４７件、「仲間外れ」が２１件、「軽くたたくなど」が１９件。 ２学期では「ひやかしなどの悪口」が２７件、「仲間外れ」が１４件、「軽くたたくなど」が１９件ありました。いじめ防止対策推進法に基づき、積極的に認知している結果です。</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認知した内容については、児童から話を聞き、該当児童に指導を行っており、現在は継続している案件はありません。また内容によっては管理職や生活指導部と連携して組織的に対応も行ってきました。</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引き続き「いじめ見逃しゼロ」を目指し、いじめの早期発見・早期対応を行ってまいります。</a:t>
            </a:r>
            <a:br>
              <a:rPr lang="en-US" altLang="ja-JP" sz="1800" b="1" dirty="0"/>
            </a:br>
            <a:br>
              <a:rPr lang="en-US" altLang="ja-JP" sz="1800" b="1" dirty="0"/>
            </a:br>
            <a:br>
              <a:rPr lang="en-US" altLang="ja-JP" sz="1400" b="1" dirty="0"/>
            </a:br>
            <a:r>
              <a:rPr lang="ja-JP" altLang="en-US" sz="1600" b="1" dirty="0">
                <a:latin typeface="UD デジタル 教科書体 N-B" panose="02020700000000000000" pitchFamily="17" charset="-128"/>
                <a:ea typeface="UD デジタル 教科書体 N-B" panose="02020700000000000000" pitchFamily="17" charset="-128"/>
              </a:rPr>
              <a:t>　</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本校では、学校いじめ防止基本方針に則り、組織的にいじめに対応しています。</a:t>
            </a:r>
            <a:br>
              <a:rPr lang="en-US" altLang="ja-JP" sz="1600" b="1" dirty="0">
                <a:latin typeface="UD デジタル 教科書体 N-B" panose="02020700000000000000" pitchFamily="17" charset="-128"/>
                <a:ea typeface="UD デジタル 教科書体 N-B" panose="02020700000000000000" pitchFamily="17" charset="-128"/>
              </a:rPr>
            </a:br>
            <a:r>
              <a:rPr lang="ja-JP" altLang="en-US" sz="1600" b="1" dirty="0">
                <a:latin typeface="UD デジタル 教科書体 N-B" panose="02020700000000000000" pitchFamily="17" charset="-128"/>
                <a:ea typeface="UD デジタル 教科書体 N-B" panose="02020700000000000000" pitchFamily="17" charset="-128"/>
              </a:rPr>
              <a:t>　お子様のことで何か心配や不安を感じたら、ぜひ学級担任に相談してください。学校いじめ対策委員会にて組織的に対応していきます。</a:t>
            </a:r>
            <a:br>
              <a:rPr lang="en-US" altLang="ja-JP" sz="1600" b="1" dirty="0">
                <a:latin typeface="UD デジタル 教科書体 N-B" panose="02020700000000000000" pitchFamily="17" charset="-128"/>
                <a:ea typeface="UD デジタル 教科書体 N-B" panose="02020700000000000000" pitchFamily="17" charset="-128"/>
              </a:rPr>
            </a:br>
            <a:br>
              <a:rPr lang="en-US" altLang="ja-JP" sz="1600" b="1" dirty="0">
                <a:latin typeface="UD デジタル 教科書体 N-B" panose="02020700000000000000" pitchFamily="17" charset="-128"/>
                <a:ea typeface="UD デジタル 教科書体 N-B" panose="02020700000000000000" pitchFamily="17" charset="-128"/>
              </a:rPr>
            </a:br>
            <a:r>
              <a:rPr lang="en-US" altLang="ja-JP" sz="1600" b="1" dirty="0">
                <a:latin typeface="UD デジタル 教科書体 N-B" panose="02020700000000000000" pitchFamily="17" charset="-128"/>
                <a:ea typeface="UD デジタル 教科書体 N-B" panose="02020700000000000000" pitchFamily="17" charset="-128"/>
              </a:rPr>
              <a:t>            </a:t>
            </a:r>
            <a:r>
              <a:rPr lang="ja-JP" altLang="en-US" sz="1600" b="1" dirty="0">
                <a:latin typeface="UD デジタル 教科書体 N-B" panose="02020700000000000000" pitchFamily="17" charset="-128"/>
                <a:ea typeface="UD デジタル 教科書体 N-B" panose="02020700000000000000" pitchFamily="17" charset="-128"/>
              </a:rPr>
              <a:t>　　　　　　　　　　江戸川区立東小松川小学校</a:t>
            </a:r>
            <a:endParaRPr kumimoji="1" lang="ja-JP" altLang="en-US" sz="2000" b="1" dirty="0">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169251783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436</Words>
  <Application>Microsoft Office PowerPoint</Application>
  <PresentationFormat>A4 210 x 297 mm</PresentationFormat>
  <Paragraphs>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N-B</vt:lpstr>
      <vt:lpstr>Arial</vt:lpstr>
      <vt:lpstr>Calibri</vt:lpstr>
      <vt:lpstr>Calibri Light</vt:lpstr>
      <vt:lpstr>Office テーマ</vt:lpstr>
      <vt:lpstr>　いじめは、いじめ防止対策推進法によって「当該行為の対象となった児童等が心身の苦痛を感じているもの」と規定されています。 　社会通念上のいわゆる「いじめ」だけでなく、従来では「けんか」や「お互い様」「ふざけただけ」と捉えられていたような人間関係によるトラブルを含めて「いじめ」と捉え早期に対応することが重要です。 　すべての児童が安全・安心な学校生活を送るために、今の「いじめ」の定義があります。     　いじめは、覗き込まないと見えません。軽微なものも含めて積極的に認知することによって、いじめの重篤化を防ぎます。 　令和６年度の本校の状況です。１学期では、児童のアンケートや教員の見取りなどから、 「ひやかしなどの悪口」が４７件、「仲間外れ」が２１件、「軽くたたくなど」が１９件。 ２学期では「ひやかしなどの悪口」が２７件、「仲間外れ」が１４件、「軽くたたくなど」が１９件ありました。いじめ防止対策推進法に基づき、積極的に認知している結果です。 　認知した内容については、児童から話を聞き、該当児童に指導を行っており、現在は継続している案件はありません。また内容によっては管理職や生活指導部と連携して組織的に対応も行ってきました。 　引き続き「いじめ見逃しゼロ」を目指し、いじめの早期発見・早期対応を行ってまいります。   　 　本校では、学校いじめ防止基本方針に則り、組織的にいじめに対応しています。 　お子様のことで何か心配や不安を感じたら、ぜひ学級担任に相談してください。学校いじめ対策委員会にて組織的に対応していきます。              　　　　　　　　　　江戸川区立東小松川小学校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【いじめの定義について】 いじめは、いじめ防止対策推進法によって「○○」と規定されています。 すべての児童・生徒が、安心・安全な学校生活を送るために、軽微なものを含めてハラスメントを「いじめ」と捉えることが必要です。    【いじめの認知について】 【早期発見・早期対応について】</dc:title>
  <dc:creator>全庁ＬＡＮ利用者</dc:creator>
  <cp:lastModifiedBy>wk759666</cp:lastModifiedBy>
  <cp:revision>24</cp:revision>
  <cp:lastPrinted>2025-05-30T00:46:18Z</cp:lastPrinted>
  <dcterms:created xsi:type="dcterms:W3CDTF">2024-01-04T08:20:35Z</dcterms:created>
  <dcterms:modified xsi:type="dcterms:W3CDTF">2025-05-30T00:47:55Z</dcterms:modified>
</cp:coreProperties>
</file>