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7272338" cy="9361488"/>
  <p:notesSz cx="6735763" cy="9866313"/>
  <p:defaultTextStyle>
    <a:defPPr>
      <a:defRPr lang="ja-JP"/>
    </a:defPPr>
    <a:lvl1pPr marL="0" algn="l" defTabSz="95042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5214" algn="l" defTabSz="95042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0427" algn="l" defTabSz="95042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25641" algn="l" defTabSz="95042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00855" algn="l" defTabSz="95042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76068" algn="l" defTabSz="95042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51282" algn="l" defTabSz="95042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26496" algn="l" defTabSz="95042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01709" algn="l" defTabSz="95042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49">
          <p15:clr>
            <a:srgbClr val="A4A3A4"/>
          </p15:clr>
        </p15:guide>
        <p15:guide id="2" pos="22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8" d="100"/>
          <a:sy n="148" d="100"/>
        </p:scale>
        <p:origin x="12" y="150"/>
      </p:cViewPr>
      <p:guideLst>
        <p:guide orient="horz" pos="2949"/>
        <p:guide pos="22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5426" y="2908132"/>
            <a:ext cx="6181487" cy="200665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90851" y="5304843"/>
            <a:ext cx="5090637" cy="2392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0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25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00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76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51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26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0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32879-8B75-42EC-9081-F53C85366C1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7718A-AB0A-481B-9B47-38B527A6A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7010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32879-8B75-42EC-9081-F53C85366C1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7718A-AB0A-481B-9B47-38B527A6A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644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954333" y="500581"/>
            <a:ext cx="1227208" cy="1064869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72714" y="500581"/>
            <a:ext cx="3560416" cy="1064869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32879-8B75-42EC-9081-F53C85366C1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7718A-AB0A-481B-9B47-38B527A6A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701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32879-8B75-42EC-9081-F53C85366C1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7718A-AB0A-481B-9B47-38B527A6A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7732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4465" y="6015623"/>
            <a:ext cx="6181487" cy="1859296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74465" y="3967800"/>
            <a:ext cx="6181487" cy="2047824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521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042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2564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008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7606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512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264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017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32879-8B75-42EC-9081-F53C85366C1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7718A-AB0A-481B-9B47-38B527A6A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68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72715" y="2912465"/>
            <a:ext cx="2393811" cy="823681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87732" y="2912465"/>
            <a:ext cx="2393811" cy="823681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32879-8B75-42EC-9081-F53C85366C1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7718A-AB0A-481B-9B47-38B527A6A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6581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3617" y="374894"/>
            <a:ext cx="6545104" cy="1560248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3618" y="2095501"/>
            <a:ext cx="3213212" cy="87330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5214" indent="0">
              <a:buNone/>
              <a:defRPr sz="2100" b="1"/>
            </a:lvl2pPr>
            <a:lvl3pPr marL="950427" indent="0">
              <a:buNone/>
              <a:defRPr sz="1900" b="1"/>
            </a:lvl3pPr>
            <a:lvl4pPr marL="1425641" indent="0">
              <a:buNone/>
              <a:defRPr sz="1700" b="1"/>
            </a:lvl4pPr>
            <a:lvl5pPr marL="1900855" indent="0">
              <a:buNone/>
              <a:defRPr sz="1700" b="1"/>
            </a:lvl5pPr>
            <a:lvl6pPr marL="2376068" indent="0">
              <a:buNone/>
              <a:defRPr sz="1700" b="1"/>
            </a:lvl6pPr>
            <a:lvl7pPr marL="2851282" indent="0">
              <a:buNone/>
              <a:defRPr sz="1700" b="1"/>
            </a:lvl7pPr>
            <a:lvl8pPr marL="3326496" indent="0">
              <a:buNone/>
              <a:defRPr sz="1700" b="1"/>
            </a:lvl8pPr>
            <a:lvl9pPr marL="3801709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3618" y="2968805"/>
            <a:ext cx="3213212" cy="5393691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94250" y="2095501"/>
            <a:ext cx="3214474" cy="87330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5214" indent="0">
              <a:buNone/>
              <a:defRPr sz="2100" b="1"/>
            </a:lvl2pPr>
            <a:lvl3pPr marL="950427" indent="0">
              <a:buNone/>
              <a:defRPr sz="1900" b="1"/>
            </a:lvl3pPr>
            <a:lvl4pPr marL="1425641" indent="0">
              <a:buNone/>
              <a:defRPr sz="1700" b="1"/>
            </a:lvl4pPr>
            <a:lvl5pPr marL="1900855" indent="0">
              <a:buNone/>
              <a:defRPr sz="1700" b="1"/>
            </a:lvl5pPr>
            <a:lvl6pPr marL="2376068" indent="0">
              <a:buNone/>
              <a:defRPr sz="1700" b="1"/>
            </a:lvl6pPr>
            <a:lvl7pPr marL="2851282" indent="0">
              <a:buNone/>
              <a:defRPr sz="1700" b="1"/>
            </a:lvl7pPr>
            <a:lvl8pPr marL="3326496" indent="0">
              <a:buNone/>
              <a:defRPr sz="1700" b="1"/>
            </a:lvl8pPr>
            <a:lvl9pPr marL="3801709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94250" y="2968805"/>
            <a:ext cx="3214474" cy="5393691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32879-8B75-42EC-9081-F53C85366C1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7718A-AB0A-481B-9B47-38B527A6A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884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32879-8B75-42EC-9081-F53C85366C1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7718A-AB0A-481B-9B47-38B527A6A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72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32879-8B75-42EC-9081-F53C85366C1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7718A-AB0A-481B-9B47-38B527A6A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657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3620" y="372727"/>
            <a:ext cx="2392549" cy="158625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43285" y="372728"/>
            <a:ext cx="4065439" cy="798977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3620" y="1958979"/>
            <a:ext cx="2392549" cy="6403519"/>
          </a:xfrm>
        </p:spPr>
        <p:txBody>
          <a:bodyPr/>
          <a:lstStyle>
            <a:lvl1pPr marL="0" indent="0">
              <a:buNone/>
              <a:defRPr sz="1500"/>
            </a:lvl1pPr>
            <a:lvl2pPr marL="475214" indent="0">
              <a:buNone/>
              <a:defRPr sz="1200"/>
            </a:lvl2pPr>
            <a:lvl3pPr marL="950427" indent="0">
              <a:buNone/>
              <a:defRPr sz="1000"/>
            </a:lvl3pPr>
            <a:lvl4pPr marL="1425641" indent="0">
              <a:buNone/>
              <a:defRPr sz="900"/>
            </a:lvl4pPr>
            <a:lvl5pPr marL="1900855" indent="0">
              <a:buNone/>
              <a:defRPr sz="900"/>
            </a:lvl5pPr>
            <a:lvl6pPr marL="2376068" indent="0">
              <a:buNone/>
              <a:defRPr sz="900"/>
            </a:lvl6pPr>
            <a:lvl7pPr marL="2851282" indent="0">
              <a:buNone/>
              <a:defRPr sz="900"/>
            </a:lvl7pPr>
            <a:lvl8pPr marL="3326496" indent="0">
              <a:buNone/>
              <a:defRPr sz="900"/>
            </a:lvl8pPr>
            <a:lvl9pPr marL="380170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32879-8B75-42EC-9081-F53C85366C1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7718A-AB0A-481B-9B47-38B527A6A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6024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25429" y="6553043"/>
            <a:ext cx="4363403" cy="77362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25429" y="836466"/>
            <a:ext cx="4363403" cy="5616893"/>
          </a:xfrm>
        </p:spPr>
        <p:txBody>
          <a:bodyPr/>
          <a:lstStyle>
            <a:lvl1pPr marL="0" indent="0">
              <a:buNone/>
              <a:defRPr sz="3300"/>
            </a:lvl1pPr>
            <a:lvl2pPr marL="475214" indent="0">
              <a:buNone/>
              <a:defRPr sz="2900"/>
            </a:lvl2pPr>
            <a:lvl3pPr marL="950427" indent="0">
              <a:buNone/>
              <a:defRPr sz="2500"/>
            </a:lvl3pPr>
            <a:lvl4pPr marL="1425641" indent="0">
              <a:buNone/>
              <a:defRPr sz="2100"/>
            </a:lvl4pPr>
            <a:lvl5pPr marL="1900855" indent="0">
              <a:buNone/>
              <a:defRPr sz="2100"/>
            </a:lvl5pPr>
            <a:lvl6pPr marL="2376068" indent="0">
              <a:buNone/>
              <a:defRPr sz="2100"/>
            </a:lvl6pPr>
            <a:lvl7pPr marL="2851282" indent="0">
              <a:buNone/>
              <a:defRPr sz="2100"/>
            </a:lvl7pPr>
            <a:lvl8pPr marL="3326496" indent="0">
              <a:buNone/>
              <a:defRPr sz="2100"/>
            </a:lvl8pPr>
            <a:lvl9pPr marL="3801709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25429" y="7326667"/>
            <a:ext cx="4363403" cy="1098674"/>
          </a:xfrm>
        </p:spPr>
        <p:txBody>
          <a:bodyPr/>
          <a:lstStyle>
            <a:lvl1pPr marL="0" indent="0">
              <a:buNone/>
              <a:defRPr sz="1500"/>
            </a:lvl1pPr>
            <a:lvl2pPr marL="475214" indent="0">
              <a:buNone/>
              <a:defRPr sz="1200"/>
            </a:lvl2pPr>
            <a:lvl3pPr marL="950427" indent="0">
              <a:buNone/>
              <a:defRPr sz="1000"/>
            </a:lvl3pPr>
            <a:lvl4pPr marL="1425641" indent="0">
              <a:buNone/>
              <a:defRPr sz="900"/>
            </a:lvl4pPr>
            <a:lvl5pPr marL="1900855" indent="0">
              <a:buNone/>
              <a:defRPr sz="900"/>
            </a:lvl5pPr>
            <a:lvl6pPr marL="2376068" indent="0">
              <a:buNone/>
              <a:defRPr sz="900"/>
            </a:lvl6pPr>
            <a:lvl7pPr marL="2851282" indent="0">
              <a:buNone/>
              <a:defRPr sz="900"/>
            </a:lvl7pPr>
            <a:lvl8pPr marL="3326496" indent="0">
              <a:buNone/>
              <a:defRPr sz="900"/>
            </a:lvl8pPr>
            <a:lvl9pPr marL="380170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32879-8B75-42EC-9081-F53C85366C1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7718A-AB0A-481B-9B47-38B527A6A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74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3617" y="374894"/>
            <a:ext cx="6545104" cy="1560248"/>
          </a:xfrm>
          <a:prstGeom prst="rect">
            <a:avLst/>
          </a:prstGeom>
        </p:spPr>
        <p:txBody>
          <a:bodyPr vert="horz" lIns="95043" tIns="47521" rIns="95043" bIns="47521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3617" y="2184350"/>
            <a:ext cx="6545104" cy="6178149"/>
          </a:xfrm>
          <a:prstGeom prst="rect">
            <a:avLst/>
          </a:prstGeom>
        </p:spPr>
        <p:txBody>
          <a:bodyPr vert="horz" lIns="95043" tIns="47521" rIns="95043" bIns="47521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3617" y="8676715"/>
            <a:ext cx="1696879" cy="498412"/>
          </a:xfrm>
          <a:prstGeom prst="rect">
            <a:avLst/>
          </a:prstGeom>
        </p:spPr>
        <p:txBody>
          <a:bodyPr vert="horz" lIns="95043" tIns="47521" rIns="95043" bIns="4752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32879-8B75-42EC-9081-F53C85366C1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84716" y="8676715"/>
            <a:ext cx="2302907" cy="498412"/>
          </a:xfrm>
          <a:prstGeom prst="rect">
            <a:avLst/>
          </a:prstGeom>
        </p:spPr>
        <p:txBody>
          <a:bodyPr vert="horz" lIns="95043" tIns="47521" rIns="95043" bIns="4752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211842" y="8676715"/>
            <a:ext cx="1696879" cy="498412"/>
          </a:xfrm>
          <a:prstGeom prst="rect">
            <a:avLst/>
          </a:prstGeom>
        </p:spPr>
        <p:txBody>
          <a:bodyPr vert="horz" lIns="95043" tIns="47521" rIns="95043" bIns="4752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7718A-AB0A-481B-9B47-38B527A6A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18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0427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410" indent="-356410" algn="l" defTabSz="95042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2222" indent="-297009" algn="l" defTabSz="95042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8034" indent="-237607" algn="l" defTabSz="95042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63248" indent="-237607" algn="l" defTabSz="95042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38462" indent="-237607" algn="l" defTabSz="950427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3675" indent="-237607" algn="l" defTabSz="95042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88889" indent="-237607" algn="l" defTabSz="95042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64103" indent="-237607" algn="l" defTabSz="95042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39316" indent="-237607" algn="l" defTabSz="95042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042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5214" algn="l" defTabSz="95042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0427" algn="l" defTabSz="95042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5641" algn="l" defTabSz="95042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0855" algn="l" defTabSz="95042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76068" algn="l" defTabSz="95042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1282" algn="l" defTabSz="95042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6496" algn="l" defTabSz="95042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01709" algn="l" defTabSz="95042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下矢印 19"/>
          <p:cNvSpPr/>
          <p:nvPr/>
        </p:nvSpPr>
        <p:spPr>
          <a:xfrm>
            <a:off x="3132113" y="1387498"/>
            <a:ext cx="839943" cy="6029551"/>
          </a:xfrm>
          <a:prstGeom prst="downArrow">
            <a:avLst>
              <a:gd name="adj1" fmla="val 50000"/>
              <a:gd name="adj2" fmla="val 19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043" tIns="47521" rIns="95043" bIns="47521"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97159" y="-23160"/>
            <a:ext cx="3015662" cy="311414"/>
          </a:xfrm>
          <a:prstGeom prst="rect">
            <a:avLst/>
          </a:prstGeom>
          <a:noFill/>
        </p:spPr>
        <p:txBody>
          <a:bodyPr wrap="square" lIns="95043" tIns="47521" rIns="95043" bIns="47521" rtlCol="0">
            <a:spAutoFit/>
          </a:bodyPr>
          <a:lstStyle/>
          <a:p>
            <a:r>
              <a:rPr kumimoji="1" lang="ja-JP" altLang="en-US" sz="1400" dirty="0"/>
              <a:t>令和６年度　研究構想図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107777" y="282393"/>
            <a:ext cx="1728192" cy="103489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5043" tIns="47521" rIns="95043" bIns="47521" rtlCol="0" anchor="ctr"/>
          <a:lstStyle/>
          <a:p>
            <a:pPr algn="just"/>
            <a:r>
              <a:rPr lang="ja-JP" altLang="en-US" sz="1050" b="1" dirty="0"/>
              <a:t>〇東京都教育ビジョン　　　</a:t>
            </a:r>
            <a:endParaRPr lang="en-US" altLang="ja-JP" sz="1050" b="1" dirty="0"/>
          </a:p>
          <a:p>
            <a:pPr algn="just"/>
            <a:r>
              <a:rPr lang="ja-JP" altLang="en-US" sz="1050" b="1" dirty="0"/>
              <a:t>　　　　　　　　　（第４次）</a:t>
            </a:r>
            <a:endParaRPr lang="en-US" altLang="ja-JP" sz="1050" b="1" dirty="0"/>
          </a:p>
          <a:p>
            <a:pPr algn="just"/>
            <a:r>
              <a:rPr lang="ja-JP" altLang="en-US" sz="1050" b="1" dirty="0"/>
              <a:t>〇江戸川区教育目標</a:t>
            </a:r>
            <a:endParaRPr lang="en-US" altLang="ja-JP" sz="1050" b="1" dirty="0"/>
          </a:p>
          <a:p>
            <a:pPr algn="just"/>
            <a:r>
              <a:rPr lang="en-US" altLang="ja-JP" sz="1050" b="1" dirty="0"/>
              <a:t>『</a:t>
            </a:r>
            <a:r>
              <a:rPr lang="ja-JP" altLang="en-US" sz="1050" b="1" dirty="0"/>
              <a:t>こころ豊かにたくましく</a:t>
            </a:r>
            <a:endParaRPr lang="en-US" altLang="ja-JP" sz="1050" b="1" dirty="0"/>
          </a:p>
          <a:p>
            <a:pPr algn="just"/>
            <a:r>
              <a:rPr lang="ja-JP" altLang="en-US" sz="1050" b="1" dirty="0"/>
              <a:t>　　　　教育の江戸川区</a:t>
            </a:r>
            <a:r>
              <a:rPr lang="en-US" altLang="ja-JP" sz="1050" b="1" dirty="0"/>
              <a:t>』</a:t>
            </a:r>
            <a:endParaRPr lang="ja-JP" altLang="en-US" sz="1050" b="1" dirty="0"/>
          </a:p>
        </p:txBody>
      </p:sp>
      <p:sp>
        <p:nvSpPr>
          <p:cNvPr id="6" name="円/楕円 5"/>
          <p:cNvSpPr/>
          <p:nvPr/>
        </p:nvSpPr>
        <p:spPr>
          <a:xfrm>
            <a:off x="2261715" y="67336"/>
            <a:ext cx="2491777" cy="1445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5043" tIns="47521" rIns="95043" bIns="47521" rtlCol="0" anchor="ctr"/>
          <a:lstStyle/>
          <a:p>
            <a:pPr algn="ctr"/>
            <a:r>
              <a:rPr kumimoji="1" lang="ja-JP" altLang="en-US" sz="1600" dirty="0"/>
              <a:t>学校</a:t>
            </a:r>
            <a:r>
              <a:rPr lang="ja-JP" altLang="en-US" sz="1600" dirty="0"/>
              <a:t>教育目標</a:t>
            </a:r>
            <a:endParaRPr lang="en-US" altLang="ja-JP" sz="1600" dirty="0"/>
          </a:p>
          <a:p>
            <a:pPr algn="ctr"/>
            <a:r>
              <a:rPr lang="ja-JP" altLang="en-US" sz="15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かがやけ篠三っ子</a:t>
            </a:r>
            <a:endParaRPr lang="en-US" altLang="ja-JP" sz="15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300" dirty="0"/>
              <a:t>かんがえる子</a:t>
            </a:r>
            <a:endParaRPr lang="en-US" altLang="ja-JP" sz="1300" dirty="0"/>
          </a:p>
          <a:p>
            <a:pPr algn="just"/>
            <a:r>
              <a:rPr lang="ja-JP" altLang="en-US" sz="1300" dirty="0"/>
              <a:t>　　　がんばる子</a:t>
            </a:r>
            <a:endParaRPr lang="en-US" altLang="ja-JP" sz="1300" dirty="0"/>
          </a:p>
          <a:p>
            <a:pPr algn="just"/>
            <a:r>
              <a:rPr lang="ja-JP" altLang="en-US" sz="1300" dirty="0"/>
              <a:t>　　　やさしい子</a:t>
            </a:r>
            <a:endParaRPr lang="en-US" altLang="ja-JP" sz="1300" dirty="0"/>
          </a:p>
          <a:p>
            <a:pPr algn="ctr"/>
            <a:r>
              <a:rPr lang="ja-JP" altLang="en-US" sz="1300" dirty="0"/>
              <a:t>けんこうな子</a:t>
            </a:r>
          </a:p>
        </p:txBody>
      </p:sp>
      <p:sp>
        <p:nvSpPr>
          <p:cNvPr id="8" name="右矢印 7"/>
          <p:cNvSpPr/>
          <p:nvPr/>
        </p:nvSpPr>
        <p:spPr>
          <a:xfrm>
            <a:off x="1864472" y="606685"/>
            <a:ext cx="404772" cy="2500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043" tIns="47521" rIns="95043" bIns="47521"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矢印 8"/>
          <p:cNvSpPr/>
          <p:nvPr/>
        </p:nvSpPr>
        <p:spPr>
          <a:xfrm rot="10800000">
            <a:off x="4781995" y="606684"/>
            <a:ext cx="610868" cy="2500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043" tIns="47521" rIns="95043" bIns="47521"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角丸四角形 9"/>
          <p:cNvSpPr/>
          <p:nvPr/>
        </p:nvSpPr>
        <p:spPr>
          <a:xfrm>
            <a:off x="93113" y="1387497"/>
            <a:ext cx="2757723" cy="12965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5043" tIns="47521" rIns="95043" bIns="47521" rtlCol="0" anchor="ctr"/>
          <a:lstStyle/>
          <a:p>
            <a:endParaRPr lang="en-US" altLang="ja-JP" sz="1000" dirty="0"/>
          </a:p>
          <a:p>
            <a:endParaRPr lang="en-US" altLang="ja-JP" sz="1000" dirty="0"/>
          </a:p>
          <a:p>
            <a:r>
              <a:rPr lang="ja-JP" altLang="en-US" sz="1000" dirty="0"/>
              <a:t>○学ぶ楽しさを知ってほしい。自ら考える力を　　身に付けさせたい。</a:t>
            </a:r>
          </a:p>
          <a:p>
            <a:r>
              <a:rPr lang="ja-JP" altLang="en-US" sz="1000" dirty="0"/>
              <a:t>○自信をもって、自分の考えを伝えてほしい。</a:t>
            </a:r>
            <a:endParaRPr lang="en-US" altLang="ja-JP" sz="1000" dirty="0"/>
          </a:p>
          <a:p>
            <a:r>
              <a:rPr lang="ja-JP" altLang="en-US" sz="1000" dirty="0"/>
              <a:t>○言葉のキャッチボールができるようになってほしい。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4239534" y="1387497"/>
            <a:ext cx="2906247" cy="12965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5043" tIns="47521" rIns="95043" bIns="47521" rtlCol="0" anchor="ctr"/>
          <a:lstStyle/>
          <a:p>
            <a:endParaRPr lang="en-US" altLang="ja-JP" sz="1000" dirty="0">
              <a:solidFill>
                <a:schemeClr val="tx1"/>
              </a:solidFill>
            </a:endParaRPr>
          </a:p>
          <a:p>
            <a:endParaRPr lang="en-US" altLang="ja-JP" sz="1000" dirty="0">
              <a:solidFill>
                <a:schemeClr val="tx1"/>
              </a:solidFill>
            </a:endParaRPr>
          </a:p>
          <a:p>
            <a:br>
              <a:rPr lang="en-US" altLang="ja-JP" sz="1000" dirty="0">
                <a:solidFill>
                  <a:schemeClr val="tx1"/>
                </a:solidFill>
              </a:rPr>
            </a:br>
            <a:br>
              <a:rPr lang="en-US" altLang="ja-JP" sz="1000" dirty="0">
                <a:solidFill>
                  <a:schemeClr val="tx1"/>
                </a:solidFill>
              </a:rPr>
            </a:br>
            <a:r>
              <a:rPr lang="ja-JP" altLang="en-US" sz="1000" dirty="0">
                <a:solidFill>
                  <a:schemeClr val="tx1"/>
                </a:solidFill>
              </a:rPr>
              <a:t>○学習しようとする意欲は高いが、自ら学ぶ習</a:t>
            </a:r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　慣が十分身に付いていない。</a:t>
            </a:r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○自分の考えに自信がもてなかったり、深まって</a:t>
            </a:r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　いなかったりして、すすんで発言ができない。</a:t>
            </a:r>
            <a:endParaRPr lang="en-US" altLang="ja-JP" sz="1000" dirty="0">
              <a:solidFill>
                <a:schemeClr val="tx1"/>
              </a:solidFill>
            </a:endParaRPr>
          </a:p>
          <a:p>
            <a:endParaRPr lang="en-US" altLang="ja-JP" sz="1000" dirty="0">
              <a:solidFill>
                <a:schemeClr val="tx1"/>
              </a:solidFill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4990287" y="1495226"/>
            <a:ext cx="1310178" cy="320174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5043" tIns="47521" rIns="95043" bIns="47521" rtlCol="0" anchor="ctr"/>
          <a:lstStyle/>
          <a:p>
            <a:pPr algn="ctr"/>
            <a:r>
              <a:rPr lang="ja-JP" altLang="en-US" sz="15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児童の実態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683841" y="1480425"/>
            <a:ext cx="1577955" cy="299415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5043" tIns="47521" rIns="95043" bIns="47521" rtlCol="0" anchor="ctr"/>
          <a:lstStyle/>
          <a:p>
            <a:pPr algn="ctr"/>
            <a:r>
              <a:rPr lang="ja-JP" altLang="en-US" sz="15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教師の願い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197159" y="2832553"/>
            <a:ext cx="6948622" cy="77401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5043" tIns="47521" rIns="95043" bIns="47521" rtlCol="0" anchor="ctr"/>
          <a:lstStyle/>
          <a:p>
            <a:pPr>
              <a:lnSpc>
                <a:spcPct val="150000"/>
              </a:lnSpc>
            </a:pPr>
            <a:r>
              <a:rPr lang="ja-JP" altLang="en-US" sz="1000" dirty="0"/>
              <a:t>　　　　　　　　　</a:t>
            </a:r>
            <a:r>
              <a:rPr lang="ja-JP" altLang="en-US" sz="14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研究主題</a:t>
            </a: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14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積極的な聞き手を育てる学習活動の工夫　～国語科を中心として～</a:t>
            </a:r>
            <a:endParaRPr lang="en-US" altLang="ja-JP" sz="1400" dirty="0">
              <a:solidFill>
                <a:srgbClr val="00206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197159" y="6062376"/>
            <a:ext cx="6948622" cy="71345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5043" tIns="47521" rIns="95043" bIns="47521" rtlCol="0" anchor="ctr"/>
          <a:lstStyle/>
          <a:p>
            <a:pPr algn="ctr"/>
            <a:r>
              <a:rPr lang="ja-JP" altLang="en-US" sz="1200" b="1" dirty="0"/>
              <a:t>研究仮説</a:t>
            </a:r>
            <a:endParaRPr lang="en-US" altLang="ja-JP" sz="1200" b="1" dirty="0"/>
          </a:p>
          <a:p>
            <a:r>
              <a:rPr lang="ja-JP" altLang="en-US" sz="1100" dirty="0"/>
              <a:t>児童の実態に合った学習活動を工夫することによって、相手の考えを肯定的に受け止めて聞くことができるようになり、共感したり、疑問に思ったことを質問したりする積極的な聞き手が育つだろう。</a:t>
            </a:r>
            <a:endParaRPr lang="en-US" altLang="ja-JP" sz="11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47892" y="3635302"/>
            <a:ext cx="2578512" cy="342191"/>
          </a:xfrm>
          <a:prstGeom prst="rect">
            <a:avLst/>
          </a:prstGeom>
          <a:noFill/>
        </p:spPr>
        <p:txBody>
          <a:bodyPr wrap="square" lIns="95043" tIns="47521" rIns="95043" bIns="47521" rtlCol="0">
            <a:spAutoFit/>
          </a:bodyPr>
          <a:lstStyle/>
          <a:p>
            <a:r>
              <a:rPr lang="ja-JP" altLang="en-US" sz="1600" b="1" dirty="0"/>
              <a:t>＜目指す児童像＞</a:t>
            </a:r>
          </a:p>
        </p:txBody>
      </p:sp>
      <p:sp>
        <p:nvSpPr>
          <p:cNvPr id="19" name="角丸四角形 18"/>
          <p:cNvSpPr/>
          <p:nvPr/>
        </p:nvSpPr>
        <p:spPr>
          <a:xfrm>
            <a:off x="1259904" y="7417049"/>
            <a:ext cx="4968553" cy="93610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5043" tIns="47521" rIns="95043" bIns="47521" rtlCol="0" anchor="ctr"/>
          <a:lstStyle/>
          <a:p>
            <a:r>
              <a:rPr lang="ja-JP" altLang="en-US" sz="1200" dirty="0"/>
              <a:t>　　</a:t>
            </a:r>
            <a:endParaRPr lang="en-US" altLang="ja-JP" sz="1200" dirty="0"/>
          </a:p>
          <a:p>
            <a:r>
              <a:rPr lang="ja-JP" altLang="en-US" sz="1200" b="1" dirty="0"/>
              <a:t>　</a:t>
            </a:r>
            <a:r>
              <a:rPr lang="ja-JP" altLang="en-US" sz="1600" b="1" dirty="0"/>
              <a:t>主題に迫る手立て</a:t>
            </a:r>
          </a:p>
          <a:p>
            <a:r>
              <a:rPr lang="ja-JP" altLang="en-US" sz="1200" b="1" i="1" dirty="0"/>
              <a:t>○児童の実態をつかむため、１学期と３学期にアンケートを実施する。</a:t>
            </a:r>
            <a:endParaRPr lang="en-US" altLang="ja-JP" sz="1200" dirty="0"/>
          </a:p>
          <a:p>
            <a:r>
              <a:rPr lang="ja-JP" altLang="en-US" sz="1200" b="1" i="1" dirty="0"/>
              <a:t>○アンケートの結果を踏まえた学習活動を工夫し、取り入れる。</a:t>
            </a:r>
            <a:endParaRPr lang="en-US" altLang="ja-JP" sz="1200" b="1" i="1" dirty="0"/>
          </a:p>
          <a:p>
            <a:r>
              <a:rPr lang="ja-JP" altLang="en-US" sz="1200" b="1" i="1" dirty="0"/>
              <a:t>○積極的な聞き手を育成するために、「篠三小の聞き方」を作成する。</a:t>
            </a:r>
            <a:endParaRPr lang="en-US" altLang="ja-JP" sz="1200" dirty="0"/>
          </a:p>
          <a:p>
            <a:r>
              <a:rPr lang="ja-JP" altLang="en-US" sz="1600" dirty="0"/>
              <a:t>　　　</a:t>
            </a:r>
          </a:p>
        </p:txBody>
      </p:sp>
      <p:sp>
        <p:nvSpPr>
          <p:cNvPr id="21" name="角丸四角形 20"/>
          <p:cNvSpPr/>
          <p:nvPr/>
        </p:nvSpPr>
        <p:spPr>
          <a:xfrm>
            <a:off x="5179239" y="67336"/>
            <a:ext cx="1954986" cy="124497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5043" tIns="47521" rIns="95043" bIns="47521" rtlCol="0" anchor="ctr"/>
          <a:lstStyle/>
          <a:p>
            <a:pPr lvl="0"/>
            <a:r>
              <a:rPr lang="ja-JP" altLang="en-US" sz="1100" b="1" dirty="0">
                <a:solidFill>
                  <a:prstClr val="black"/>
                </a:solidFill>
              </a:rPr>
              <a:t>〇学校経営方針</a:t>
            </a:r>
            <a:br>
              <a:rPr lang="en-US" altLang="ja-JP" sz="1100" b="1" dirty="0">
                <a:solidFill>
                  <a:prstClr val="black"/>
                </a:solidFill>
              </a:rPr>
            </a:br>
            <a:r>
              <a:rPr lang="ja-JP" altLang="en-US" sz="1100" b="1" dirty="0">
                <a:solidFill>
                  <a:prstClr val="black"/>
                </a:solidFill>
              </a:rPr>
              <a:t>・</a:t>
            </a:r>
            <a:r>
              <a:rPr lang="ja-JP" altLang="en-US" sz="1050" b="1" dirty="0">
                <a:solidFill>
                  <a:prstClr val="black"/>
                </a:solidFill>
              </a:rPr>
              <a:t>子供たちが、毎日生き生きと輝く学校</a:t>
            </a:r>
            <a:endParaRPr lang="en-US" altLang="ja-JP" sz="1050" b="1" dirty="0">
              <a:solidFill>
                <a:prstClr val="black"/>
              </a:solidFill>
            </a:endParaRPr>
          </a:p>
          <a:p>
            <a:pPr lvl="0"/>
            <a:r>
              <a:rPr lang="ja-JP" altLang="en-US" sz="1050" b="1" dirty="0">
                <a:solidFill>
                  <a:prstClr val="black"/>
                </a:solidFill>
              </a:rPr>
              <a:t>・教職員が働く喜びを感じられる学校</a:t>
            </a:r>
            <a:endParaRPr lang="en-US" altLang="ja-JP" sz="1050" b="1" dirty="0">
              <a:solidFill>
                <a:prstClr val="black"/>
              </a:solidFill>
            </a:endParaRPr>
          </a:p>
          <a:p>
            <a:pPr lvl="0"/>
            <a:r>
              <a:rPr lang="ja-JP" altLang="en-US" sz="1050" b="1" dirty="0">
                <a:solidFill>
                  <a:prstClr val="black"/>
                </a:solidFill>
              </a:rPr>
              <a:t>・保護者・地域が、信頼を寄せる学校</a:t>
            </a:r>
            <a:endParaRPr lang="en-US" altLang="ja-JP" sz="1050" b="1" dirty="0">
              <a:solidFill>
                <a:prstClr val="black"/>
              </a:solidFill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669923"/>
              </p:ext>
            </p:extLst>
          </p:nvPr>
        </p:nvGraphicFramePr>
        <p:xfrm>
          <a:off x="197160" y="4027697"/>
          <a:ext cx="6884840" cy="15460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6721">
                  <a:extLst>
                    <a:ext uri="{9D8B030D-6E8A-4147-A177-3AD203B41FA5}">
                      <a16:colId xmlns:a16="http://schemas.microsoft.com/office/drawing/2014/main" val="1846517760"/>
                    </a:ext>
                  </a:extLst>
                </a:gridCol>
                <a:gridCol w="6038119">
                  <a:extLst>
                    <a:ext uri="{9D8B030D-6E8A-4147-A177-3AD203B41FA5}">
                      <a16:colId xmlns:a16="http://schemas.microsoft.com/office/drawing/2014/main" val="1356095239"/>
                    </a:ext>
                  </a:extLst>
                </a:gridCol>
              </a:tblGrid>
              <a:tr h="399392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低学年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相手の思いを受け止めて聞き、反応することができる児童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695"/>
                  </a:ext>
                </a:extLst>
              </a:tr>
              <a:tr h="306409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中学年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042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相手の思いや考えを受け止め、共感したり、疑問に思ったことを質問したりできる児童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91128"/>
                  </a:ext>
                </a:extLst>
              </a:tr>
              <a:tr h="403593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高学年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相手の思いや考えを受け止め、共感したり、疑問に思ったことをすすんで質問したりできる児童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6005644"/>
                  </a:ext>
                </a:extLst>
              </a:tr>
              <a:tr h="407749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はこべ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相手の思いや考えを聞き、受け止めたり、質問したりすることができる児童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532981"/>
                  </a:ext>
                </a:extLst>
              </a:tr>
            </a:tbl>
          </a:graphicData>
        </a:graphic>
      </p:graphicFrame>
      <p:sp>
        <p:nvSpPr>
          <p:cNvPr id="22" name="角丸四角形 21"/>
          <p:cNvSpPr/>
          <p:nvPr/>
        </p:nvSpPr>
        <p:spPr>
          <a:xfrm>
            <a:off x="467818" y="8420403"/>
            <a:ext cx="6264695" cy="71345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5043" tIns="47521" rIns="95043" bIns="47521" rtlCol="0" anchor="ctr"/>
          <a:lstStyle/>
          <a:p>
            <a:r>
              <a:rPr lang="ja-JP" altLang="en-US" sz="1200" dirty="0"/>
              <a:t>　　</a:t>
            </a:r>
            <a:endParaRPr lang="en-US" altLang="ja-JP" sz="1200" dirty="0"/>
          </a:p>
          <a:p>
            <a:pPr algn="just"/>
            <a:r>
              <a:rPr lang="ja-JP" altLang="en-US" sz="1100" dirty="0"/>
              <a:t>・実践と理論の統合を目指して　➡　年５回の校内研究授業と２回の研究全体会</a:t>
            </a:r>
            <a:endParaRPr lang="en-US" altLang="ja-JP" sz="1100" dirty="0"/>
          </a:p>
          <a:p>
            <a:pPr algn="just"/>
            <a:r>
              <a:rPr lang="ja-JP" altLang="en-US" sz="1100" dirty="0"/>
              <a:t>・協議会の工夫　　　　　　　　　 　➡　個人で意見を出しやすくするために、話し合いたいテーマについて</a:t>
            </a:r>
            <a:endParaRPr lang="en-US" altLang="ja-JP" sz="1100" dirty="0"/>
          </a:p>
          <a:p>
            <a:pPr algn="just"/>
            <a:r>
              <a:rPr lang="ja-JP" altLang="en-US" sz="1100" dirty="0"/>
              <a:t>　　　　　　　　　　　　　　　　　　　　　　小グループで話し合い、解決策を探る。</a:t>
            </a:r>
            <a:endParaRPr lang="en-US" altLang="ja-JP" sz="1100" dirty="0"/>
          </a:p>
          <a:p>
            <a:r>
              <a:rPr lang="ja-JP" altLang="en-US" sz="1600" dirty="0"/>
              <a:t>　　　</a:t>
            </a:r>
          </a:p>
        </p:txBody>
      </p:sp>
    </p:spTree>
    <p:extLst>
      <p:ext uri="{BB962C8B-B14F-4D97-AF65-F5344CB8AC3E}">
        <p14:creationId xmlns:p14="http://schemas.microsoft.com/office/powerpoint/2010/main" val="846279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157227</TotalTime>
  <Words>477</Words>
  <Application>Microsoft Office PowerPoint</Application>
  <PresentationFormat>ユーザー設定</PresentationFormat>
  <Paragraphs>52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HGP創英角ｺﾞｼｯｸUB</vt:lpstr>
      <vt:lpstr>Arial</vt:lpstr>
      <vt:lpstr>Calibri</vt:lpstr>
      <vt:lpstr>Office ​​テーマ</vt:lpstr>
      <vt:lpstr>PowerPoint プレゼンテーション</vt:lpstr>
    </vt:vector>
  </TitlesOfParts>
  <Company>江戸川区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教育委員会</dc:creator>
  <cp:lastModifiedBy>kj870946</cp:lastModifiedBy>
  <cp:revision>161</cp:revision>
  <cp:lastPrinted>2023-05-01T00:24:40Z</cp:lastPrinted>
  <dcterms:created xsi:type="dcterms:W3CDTF">2015-04-22T00:40:21Z</dcterms:created>
  <dcterms:modified xsi:type="dcterms:W3CDTF">2024-04-18T06:39:53Z</dcterms:modified>
</cp:coreProperties>
</file>