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49" autoAdjust="0"/>
    <p:restoredTop sz="94660"/>
  </p:normalViewPr>
  <p:slideViewPr>
    <p:cSldViewPr snapToGrid="0">
      <p:cViewPr varScale="1">
        <p:scale>
          <a:sx n="49" d="100"/>
          <a:sy n="49" d="100"/>
        </p:scale>
        <p:origin x="21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6AE41-819C-40DC-A232-C5B75D8C78FA}" type="datetimeFigureOut">
              <a:rPr kumimoji="1" lang="ja-JP" altLang="en-US" smtClean="0"/>
              <a:t>2024/12/23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8B46E-6391-4448-929E-06593AA6C7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30817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6AE41-819C-40DC-A232-C5B75D8C78FA}" type="datetimeFigureOut">
              <a:rPr kumimoji="1" lang="ja-JP" altLang="en-US" smtClean="0"/>
              <a:t>2024/12/23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8B46E-6391-4448-929E-06593AA6C7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0829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6AE41-819C-40DC-A232-C5B75D8C78FA}" type="datetimeFigureOut">
              <a:rPr kumimoji="1" lang="ja-JP" altLang="en-US" smtClean="0"/>
              <a:t>2024/12/23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8B46E-6391-4448-929E-06593AA6C7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2722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6AE41-819C-40DC-A232-C5B75D8C78FA}" type="datetimeFigureOut">
              <a:rPr kumimoji="1" lang="ja-JP" altLang="en-US" smtClean="0"/>
              <a:t>2024/12/23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8B46E-6391-4448-929E-06593AA6C7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6553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6AE41-819C-40DC-A232-C5B75D8C78FA}" type="datetimeFigureOut">
              <a:rPr kumimoji="1" lang="ja-JP" altLang="en-US" smtClean="0"/>
              <a:t>2024/12/23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8B46E-6391-4448-929E-06593AA6C7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7961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6AE41-819C-40DC-A232-C5B75D8C78FA}" type="datetimeFigureOut">
              <a:rPr kumimoji="1" lang="ja-JP" altLang="en-US" smtClean="0"/>
              <a:t>2024/12/23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8B46E-6391-4448-929E-06593AA6C7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2111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6AE41-819C-40DC-A232-C5B75D8C78FA}" type="datetimeFigureOut">
              <a:rPr kumimoji="1" lang="ja-JP" altLang="en-US" smtClean="0"/>
              <a:t>2024/12/23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8B46E-6391-4448-929E-06593AA6C7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5397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6AE41-819C-40DC-A232-C5B75D8C78FA}" type="datetimeFigureOut">
              <a:rPr kumimoji="1" lang="ja-JP" altLang="en-US" smtClean="0"/>
              <a:t>2024/12/23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8B46E-6391-4448-929E-06593AA6C7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1962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6AE41-819C-40DC-A232-C5B75D8C78FA}" type="datetimeFigureOut">
              <a:rPr kumimoji="1" lang="ja-JP" altLang="en-US" smtClean="0"/>
              <a:t>2024/12/23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8B46E-6391-4448-929E-06593AA6C7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163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6AE41-819C-40DC-A232-C5B75D8C78FA}" type="datetimeFigureOut">
              <a:rPr kumimoji="1" lang="ja-JP" altLang="en-US" smtClean="0"/>
              <a:t>2024/12/23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8B46E-6391-4448-929E-06593AA6C7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5792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6AE41-819C-40DC-A232-C5B75D8C78FA}" type="datetimeFigureOut">
              <a:rPr kumimoji="1" lang="ja-JP" altLang="en-US" smtClean="0"/>
              <a:t>2024/12/23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8B46E-6391-4448-929E-06593AA6C7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62501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B6AE41-819C-40DC-A232-C5B75D8C78FA}" type="datetimeFigureOut">
              <a:rPr kumimoji="1" lang="ja-JP" altLang="en-US" smtClean="0"/>
              <a:t>2024/12/23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F8B46E-6391-4448-929E-06593AA6C7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4551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C0801422-9859-4D23-83DE-F6913692C6C2}"/>
              </a:ext>
            </a:extLst>
          </p:cNvPr>
          <p:cNvSpPr/>
          <p:nvPr/>
        </p:nvSpPr>
        <p:spPr>
          <a:xfrm>
            <a:off x="-261257" y="-117567"/>
            <a:ext cx="7563394" cy="1016290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D78B9FF-7E4A-4914-B3AD-A71705766F67}"/>
              </a:ext>
            </a:extLst>
          </p:cNvPr>
          <p:cNvSpPr/>
          <p:nvPr/>
        </p:nvSpPr>
        <p:spPr>
          <a:xfrm>
            <a:off x="189409" y="1501359"/>
            <a:ext cx="6668590" cy="2905352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B9CBC8F-D546-4D21-9A70-329727F62863}"/>
              </a:ext>
            </a:extLst>
          </p:cNvPr>
          <p:cNvSpPr/>
          <p:nvPr/>
        </p:nvSpPr>
        <p:spPr>
          <a:xfrm>
            <a:off x="189408" y="4886165"/>
            <a:ext cx="6701247" cy="2597285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20A27F9-FBCF-4719-A7DC-A56AE549D7A7}"/>
              </a:ext>
            </a:extLst>
          </p:cNvPr>
          <p:cNvSpPr/>
          <p:nvPr/>
        </p:nvSpPr>
        <p:spPr>
          <a:xfrm>
            <a:off x="189409" y="7849421"/>
            <a:ext cx="6668590" cy="1804033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5CA403D2-A9A3-4631-B128-3B73D24B6095}"/>
              </a:ext>
            </a:extLst>
          </p:cNvPr>
          <p:cNvSpPr/>
          <p:nvPr/>
        </p:nvSpPr>
        <p:spPr>
          <a:xfrm>
            <a:off x="587822" y="7615041"/>
            <a:ext cx="5904415" cy="476797"/>
          </a:xfrm>
          <a:prstGeom prst="roundRect">
            <a:avLst/>
          </a:prstGeom>
          <a:solidFill>
            <a:schemeClr val="accent1"/>
          </a:solidFill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/>
              <a:t>本校の「いじめ防止の取組」について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BA526509-2BB3-4D1E-A9F5-238D7FE801FC}"/>
              </a:ext>
            </a:extLst>
          </p:cNvPr>
          <p:cNvSpPr txBox="1"/>
          <p:nvPr/>
        </p:nvSpPr>
        <p:spPr>
          <a:xfrm>
            <a:off x="169817" y="584268"/>
            <a:ext cx="67012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「鹿骨東小学校のいじめ防止の取組」について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EE0D73AD-DBD4-452A-BC9C-EC77A4105856}"/>
              </a:ext>
            </a:extLst>
          </p:cNvPr>
          <p:cNvSpPr txBox="1"/>
          <p:nvPr/>
        </p:nvSpPr>
        <p:spPr>
          <a:xfrm>
            <a:off x="4761411" y="190696"/>
            <a:ext cx="226640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1600" b="1" dirty="0"/>
              <a:t>保護者・地域の皆様へ</a:t>
            </a:r>
            <a:endParaRPr lang="ja-JP" altLang="en-US" sz="1600" b="1" dirty="0"/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4E97811F-F006-48AF-B444-ACD4E47EA315}"/>
              </a:ext>
            </a:extLst>
          </p:cNvPr>
          <p:cNvSpPr/>
          <p:nvPr/>
        </p:nvSpPr>
        <p:spPr>
          <a:xfrm>
            <a:off x="587823" y="1224678"/>
            <a:ext cx="5904415" cy="498958"/>
          </a:xfrm>
          <a:prstGeom prst="roundRect">
            <a:avLst/>
          </a:prstGeom>
          <a:solidFill>
            <a:schemeClr val="accent6"/>
          </a:solidFill>
          <a:ln w="381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/>
              <a:t>法による「いじめ」の定義について</a:t>
            </a:r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99108011-909C-4EB0-ACC5-13EB975C6F2C}"/>
              </a:ext>
            </a:extLst>
          </p:cNvPr>
          <p:cNvSpPr/>
          <p:nvPr/>
        </p:nvSpPr>
        <p:spPr>
          <a:xfrm>
            <a:off x="587823" y="4544622"/>
            <a:ext cx="5904415" cy="864110"/>
          </a:xfrm>
          <a:prstGeom prst="roundRect">
            <a:avLst/>
          </a:prstGeom>
          <a:solidFill>
            <a:schemeClr val="accent2"/>
          </a:solidFill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/>
              <a:t>令和６年度の本校の「いじめの認知件数」について</a:t>
            </a:r>
            <a:endParaRPr kumimoji="1" lang="en-US" altLang="ja-JP" b="1" dirty="0"/>
          </a:p>
          <a:p>
            <a:pPr algn="r"/>
            <a:r>
              <a:rPr kumimoji="1" lang="ja-JP" altLang="en-US" b="1" dirty="0"/>
              <a:t>（令和６年</a:t>
            </a:r>
            <a:r>
              <a:rPr kumimoji="1" lang="en-US" altLang="ja-JP" b="1" dirty="0"/>
              <a:t>11</a:t>
            </a:r>
            <a:r>
              <a:rPr kumimoji="1" lang="ja-JP" altLang="en-US" b="1" dirty="0"/>
              <a:t>月末現在）</a:t>
            </a: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CA2584D6-0D7D-42EC-8729-3B7D664642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5394" y="1792702"/>
            <a:ext cx="5786843" cy="8417410"/>
          </a:xfrm>
        </p:spPr>
        <p:txBody>
          <a:bodyPr anchor="t">
            <a:noAutofit/>
          </a:bodyPr>
          <a:lstStyle/>
          <a:p>
            <a:pPr algn="l"/>
            <a:r>
              <a:rPr lang="ja-JP" altLang="en-US" sz="2000" b="1" dirty="0"/>
              <a:t>　いじめは、いじめ防止対策推進法によって「当該行為の対象となった児童等が心身の苦痛を感じているもの」と規定されています。</a:t>
            </a:r>
            <a:br>
              <a:rPr lang="en-US" altLang="ja-JP" sz="2000" b="1" dirty="0"/>
            </a:br>
            <a:r>
              <a:rPr lang="ja-JP" altLang="en-US" sz="2000" b="1" dirty="0"/>
              <a:t>　社会通念上のいわゆる「いじめ」だけでなく、従来では「けんか」や「お互い様」と捉えられていたような人間関係によるトラブルを含めて「いじめ」と捉え、早期に対応することが重要です。</a:t>
            </a:r>
            <a:br>
              <a:rPr lang="en-US" altLang="ja-JP" sz="2000" b="1" dirty="0"/>
            </a:br>
            <a:r>
              <a:rPr lang="ja-JP" altLang="en-US" sz="2000" b="1" dirty="0"/>
              <a:t>　すべての児童・生徒が安全・安心な学校生活を送るために、今の「いじめ」の定義があります。</a:t>
            </a:r>
            <a:br>
              <a:rPr lang="en-US" altLang="ja-JP" sz="2000" b="1" dirty="0"/>
            </a:br>
            <a:br>
              <a:rPr lang="en-US" altLang="ja-JP" sz="1600" b="1" dirty="0"/>
            </a:br>
            <a:br>
              <a:rPr lang="en-US" altLang="ja-JP" sz="1600" b="1" dirty="0"/>
            </a:br>
            <a:br>
              <a:rPr lang="en-US" altLang="ja-JP" sz="1600" b="1" dirty="0"/>
            </a:br>
            <a:br>
              <a:rPr lang="en-US" altLang="ja-JP" sz="2000" b="1" dirty="0"/>
            </a:br>
            <a:br>
              <a:rPr lang="en-US" altLang="ja-JP" sz="2000" b="1" dirty="0"/>
            </a:br>
            <a:r>
              <a:rPr lang="ja-JP" altLang="en-US" sz="2000" b="1" dirty="0"/>
              <a:t>　いじめは「覗き込まないと見えません」。軽微なものも含めて積極的に認知することによって、いじめの重篤化を防ぎます。</a:t>
            </a:r>
            <a:br>
              <a:rPr lang="en-US" altLang="ja-JP" sz="2000" b="1" dirty="0"/>
            </a:br>
            <a:r>
              <a:rPr lang="ja-JP" altLang="en-US" sz="2000" b="1" dirty="0"/>
              <a:t>　今年度の本校のいじめの認知件数は、減少傾向です。</a:t>
            </a:r>
            <a:br>
              <a:rPr lang="en-US" altLang="ja-JP" sz="2000" b="1" dirty="0"/>
            </a:br>
            <a:r>
              <a:rPr lang="ja-JP" altLang="en-US" sz="2000" b="1" dirty="0"/>
              <a:t>　引き続き「いじめ見逃しゼロ」を目指し、いじめの早期発見・早期対応を行ってまいります。</a:t>
            </a:r>
            <a:br>
              <a:rPr lang="en-US" altLang="ja-JP" sz="2000" b="1" dirty="0"/>
            </a:br>
            <a:br>
              <a:rPr lang="en-US" altLang="ja-JP" sz="2000" b="1" dirty="0"/>
            </a:br>
            <a:br>
              <a:rPr lang="en-US" altLang="ja-JP" sz="2000" b="1" dirty="0"/>
            </a:br>
            <a:br>
              <a:rPr lang="en-US" altLang="ja-JP" sz="1600" b="1" dirty="0"/>
            </a:br>
            <a:r>
              <a:rPr lang="ja-JP" altLang="en-US" sz="2000" b="1" dirty="0"/>
              <a:t>　本校では、学校いじめ防止基本方針に則り、組織的にいじめに対応しています。</a:t>
            </a:r>
            <a:br>
              <a:rPr lang="en-US" altLang="ja-JP" sz="2000" b="1" dirty="0"/>
            </a:br>
            <a:r>
              <a:rPr lang="ja-JP" altLang="en-US" sz="2000" b="1" dirty="0"/>
              <a:t>　お子様のことで何か心配や不安を感じたら、ぜひ学級担任に相談してください。学校いじめ対策委員会にて組織的に対応していきます。</a:t>
            </a:r>
            <a:endParaRPr kumimoji="1" lang="ja-JP" alt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6925178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1353</TotalTime>
  <Words>303</Words>
  <Application>Microsoft Office PowerPoint</Application>
  <PresentationFormat>A4 210 x 297 mm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　いじめは、いじめ防止対策推進法によって「当該行為の対象となった児童等が心身の苦痛を感じているもの」と規定されています。 　社会通念上のいわゆる「いじめ」だけでなく、従来では「けんか」や「お互い様」と捉えられていたような人間関係によるトラブルを含めて「いじめ」と捉え、早期に対応することが重要です。 　すべての児童・生徒が安全・安心な学校生活を送るために、今の「いじめ」の定義があります。      　いじめは「覗き込まないと見えません」。軽微なものも含めて積極的に認知することによって、いじめの重篤化を防ぎます。 　今年度の本校のいじめの認知件数は、減少傾向です。 　引き続き「いじめ見逃しゼロ」を目指し、いじめの早期発見・早期対応を行ってまいります。    　本校では、学校いじめ防止基本方針に則り、組織的にいじめに対応しています。 　お子様のことで何か心配や不安を感じたら、ぜひ学級担任に相談してください。学校いじめ対策委員会にて組織的に対応していきます。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【いじめの定義について】 いじめは、いじめ防止対策推進法によって「○○」と規定されています。 すべての児童・生徒が、安心・安全な学校生活を送るために、軽微なものを含めてハラスメントを「いじめ」と捉えることが必要です。    【いじめの認知について】 【早期発見・早期対応について】</dc:title>
  <dc:creator>全庁ＬＡＮ利用者</dc:creator>
  <cp:lastModifiedBy>ng600664</cp:lastModifiedBy>
  <cp:revision>16</cp:revision>
  <dcterms:created xsi:type="dcterms:W3CDTF">2024-01-04T08:20:35Z</dcterms:created>
  <dcterms:modified xsi:type="dcterms:W3CDTF">2024-12-24T05:31:38Z</dcterms:modified>
</cp:coreProperties>
</file>