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3" r:id="rId2"/>
    <p:sldId id="282" r:id="rId3"/>
    <p:sldId id="257" r:id="rId4"/>
    <p:sldId id="271" r:id="rId5"/>
    <p:sldId id="270" r:id="rId6"/>
    <p:sldId id="269" r:id="rId7"/>
    <p:sldId id="305" r:id="rId8"/>
    <p:sldId id="260" r:id="rId9"/>
    <p:sldId id="267" r:id="rId10"/>
  </p:sldIdLst>
  <p:sldSz cx="12192000" cy="6858000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9265" autoAdjust="0"/>
    <p:restoredTop sz="94660"/>
  </p:normalViewPr>
  <p:slideViewPr>
    <p:cSldViewPr snapToGrid="0">
      <p:cViewPr varScale="1">
        <p:scale>
          <a:sx n="71" d="100"/>
          <a:sy n="71" d="100"/>
        </p:scale>
        <p:origin x="11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0EE5D-CAE4-44CE-A9DC-72768849C756}" type="datetimeFigureOut">
              <a:rPr kumimoji="1" lang="ja-JP" altLang="en-US" smtClean="0"/>
              <a:t>2026/4/15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A868B-6218-4817-8F53-19BC81538CB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305893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0EE5D-CAE4-44CE-A9DC-72768849C756}" type="datetimeFigureOut">
              <a:rPr kumimoji="1" lang="ja-JP" altLang="en-US" smtClean="0"/>
              <a:t>2026/4/15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A868B-6218-4817-8F53-19BC81538CB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452131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0EE5D-CAE4-44CE-A9DC-72768849C756}" type="datetimeFigureOut">
              <a:rPr kumimoji="1" lang="ja-JP" altLang="en-US" smtClean="0"/>
              <a:t>2026/4/15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A868B-6218-4817-8F53-19BC81538CB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55839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0EE5D-CAE4-44CE-A9DC-72768849C756}" type="datetimeFigureOut">
              <a:rPr kumimoji="1" lang="ja-JP" altLang="en-US" smtClean="0"/>
              <a:t>2026/4/15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A868B-6218-4817-8F53-19BC81538CB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737709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0EE5D-CAE4-44CE-A9DC-72768849C756}" type="datetimeFigureOut">
              <a:rPr kumimoji="1" lang="ja-JP" altLang="en-US" smtClean="0"/>
              <a:t>2026/4/15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A868B-6218-4817-8F53-19BC81538CB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879433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0EE5D-CAE4-44CE-A9DC-72768849C756}" type="datetimeFigureOut">
              <a:rPr kumimoji="1" lang="ja-JP" altLang="en-US" smtClean="0"/>
              <a:t>2026/4/15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A868B-6218-4817-8F53-19BC81538CB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306413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0EE5D-CAE4-44CE-A9DC-72768849C756}" type="datetimeFigureOut">
              <a:rPr kumimoji="1" lang="ja-JP" altLang="en-US" smtClean="0"/>
              <a:t>2026/4/15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A868B-6218-4817-8F53-19BC81538CB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66153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0EE5D-CAE4-44CE-A9DC-72768849C756}" type="datetimeFigureOut">
              <a:rPr kumimoji="1" lang="ja-JP" altLang="en-US" smtClean="0"/>
              <a:t>2026/4/15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A868B-6218-4817-8F53-19BC81538CB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29789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0EE5D-CAE4-44CE-A9DC-72768849C756}" type="datetimeFigureOut">
              <a:rPr kumimoji="1" lang="ja-JP" altLang="en-US" smtClean="0"/>
              <a:t>2026/4/15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A868B-6218-4817-8F53-19BC81538CB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167759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0EE5D-CAE4-44CE-A9DC-72768849C756}" type="datetimeFigureOut">
              <a:rPr kumimoji="1" lang="ja-JP" altLang="en-US" smtClean="0"/>
              <a:t>2026/4/15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A868B-6218-4817-8F53-19BC81538CB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197438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0EE5D-CAE4-44CE-A9DC-72768849C756}" type="datetimeFigureOut">
              <a:rPr kumimoji="1" lang="ja-JP" altLang="en-US" smtClean="0"/>
              <a:t>2026/4/15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A868B-6218-4817-8F53-19BC81538CB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038933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30EE5D-CAE4-44CE-A9DC-72768849C756}" type="datetimeFigureOut">
              <a:rPr kumimoji="1" lang="ja-JP" altLang="en-US" smtClean="0"/>
              <a:t>2026/4/15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CA868B-6218-4817-8F53-19BC81538CB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418807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91858DF-50F3-4C59-8969-29CC2CF847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35423" y="900953"/>
            <a:ext cx="10125635" cy="5109882"/>
          </a:xfrm>
        </p:spPr>
        <p:txBody>
          <a:bodyPr>
            <a:normAutofit fontScale="90000"/>
          </a:bodyPr>
          <a:lstStyle/>
          <a:p>
            <a:pPr algn="l"/>
            <a:r>
              <a:rPr kumimoji="1" lang="ja-JP" altLang="en-US" sz="5300" b="1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令和８年度保護者会全体会</a:t>
            </a:r>
            <a:br>
              <a:rPr kumimoji="1" lang="en-US" altLang="ja-JP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</a:br>
            <a:br>
              <a:rPr kumimoji="1" lang="en-US" altLang="ja-JP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</a:br>
            <a:br>
              <a:rPr kumimoji="1" lang="en-US" altLang="ja-JP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</a:br>
            <a:br>
              <a:rPr kumimoji="1" lang="en-US" altLang="ja-JP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</a:br>
            <a:br>
              <a:rPr kumimoji="1" lang="en-US" altLang="ja-JP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</a:br>
            <a:br>
              <a:rPr kumimoji="1" lang="en-US" altLang="ja-JP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</a:br>
            <a:r>
              <a:rPr kumimoji="1"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　　　　　　 </a:t>
            </a:r>
            <a:br>
              <a:rPr kumimoji="1" lang="en-US" altLang="ja-JP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</a:br>
            <a:br>
              <a:rPr kumimoji="1" lang="en-US" altLang="ja-JP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</a:br>
            <a:r>
              <a:rPr kumimoji="1"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　　　　　　４月１５日　</a:t>
            </a:r>
            <a:r>
              <a:rPr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一之江小学校　  　　</a:t>
            </a:r>
            <a:endParaRPr kumimoji="1" lang="ja-JP" altLang="en-US" sz="36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445EE25C-354E-433F-88FA-DC95EF274A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1955" y="2304136"/>
            <a:ext cx="3547943" cy="2656500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9C1AAC60-D0B1-4E82-9AD2-BCE6940052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6412" y="2304136"/>
            <a:ext cx="1990165" cy="1492625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8827C7B1-E79C-4F7B-BC2F-10514FA02D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3960" y="2304136"/>
            <a:ext cx="2460813" cy="1845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2001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91858DF-50F3-4C59-8969-29CC2CF847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35423" y="900953"/>
            <a:ext cx="10125635" cy="5109882"/>
          </a:xfrm>
        </p:spPr>
        <p:txBody>
          <a:bodyPr>
            <a:normAutofit/>
          </a:bodyPr>
          <a:lstStyle/>
          <a:p>
            <a:pPr algn="l"/>
            <a:r>
              <a:rPr lang="ja-JP" altLang="en-US" sz="4400" b="1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１　児童数　学級数</a:t>
            </a:r>
            <a:br>
              <a:rPr lang="en-US" altLang="ja-JP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</a:br>
            <a:br>
              <a:rPr lang="en-US" altLang="ja-JP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</a:br>
            <a:r>
              <a:rPr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・１年　７６名</a:t>
            </a:r>
            <a:br>
              <a:rPr lang="en-US" altLang="ja-JP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</a:br>
            <a:r>
              <a:rPr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・２年　８６名　　</a:t>
            </a:r>
            <a:br>
              <a:rPr lang="en-US" altLang="ja-JP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</a:br>
            <a:r>
              <a:rPr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・３年　８０名　　各学年３学級</a:t>
            </a:r>
            <a:br>
              <a:rPr lang="en-US" altLang="ja-JP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</a:br>
            <a:r>
              <a:rPr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・４年　７８名</a:t>
            </a:r>
            <a:br>
              <a:rPr lang="en-US" altLang="ja-JP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</a:br>
            <a:r>
              <a:rPr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・５年　７６名</a:t>
            </a:r>
            <a:br>
              <a:rPr lang="en-US" altLang="ja-JP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</a:br>
            <a:r>
              <a:rPr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・６年　７６名　　計１８学級　４７２名</a:t>
            </a:r>
            <a:br>
              <a:rPr lang="en-US" altLang="ja-JP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</a:br>
            <a:r>
              <a:rPr lang="ja-JP" altLang="en-US" sz="4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endParaRPr kumimoji="1" lang="ja-JP" altLang="en-US" sz="4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33A53D3A-3D52-4948-A108-591A6831BF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1307" y="900953"/>
            <a:ext cx="2725270" cy="2043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9463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91858DF-50F3-4C59-8969-29CC2CF847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35423" y="900953"/>
            <a:ext cx="10125635" cy="5109882"/>
          </a:xfrm>
        </p:spPr>
        <p:txBody>
          <a:bodyPr>
            <a:normAutofit/>
          </a:bodyPr>
          <a:lstStyle/>
          <a:p>
            <a:pPr algn="l"/>
            <a:r>
              <a:rPr kumimoji="1" lang="ja-JP" altLang="en-US" sz="4400" b="1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２　令和８年度の体制</a:t>
            </a:r>
            <a:br>
              <a:rPr kumimoji="1" lang="en-US" altLang="ja-JP" sz="4400" b="1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</a:br>
            <a:br>
              <a:rPr kumimoji="1" lang="en-US" altLang="ja-JP" sz="4400" b="1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</a:br>
            <a:br>
              <a:rPr kumimoji="1" lang="en-US" altLang="ja-JP" sz="4400" b="1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</a:br>
            <a:br>
              <a:rPr kumimoji="1" lang="en-US" altLang="ja-JP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</a:br>
            <a:r>
              <a:rPr kumimoji="1"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　　　　～省略～</a:t>
            </a:r>
            <a:br>
              <a:rPr kumimoji="1" lang="en-US" altLang="ja-JP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</a:br>
            <a:r>
              <a:rPr kumimoji="1"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br>
              <a:rPr kumimoji="1" lang="en-US" altLang="ja-JP" sz="4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</a:br>
            <a:br>
              <a:rPr kumimoji="1" lang="en-US" altLang="ja-JP" sz="4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</a:br>
            <a:endParaRPr kumimoji="1" lang="ja-JP" altLang="en-US" sz="4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218014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91858DF-50F3-4C59-8969-29CC2CF847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44388" y="953945"/>
            <a:ext cx="10125635" cy="5109882"/>
          </a:xfrm>
        </p:spPr>
        <p:txBody>
          <a:bodyPr>
            <a:normAutofit/>
          </a:bodyPr>
          <a:lstStyle/>
          <a:p>
            <a:pPr algn="l"/>
            <a:r>
              <a:rPr kumimoji="1" lang="en-US" altLang="ja-JP" sz="4400" b="1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3</a:t>
            </a:r>
            <a:r>
              <a:rPr kumimoji="1" lang="ja-JP" altLang="en-US" sz="4400" b="1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教育目標・学校経営方針</a:t>
            </a:r>
            <a:br>
              <a:rPr kumimoji="1" lang="en-US" altLang="ja-JP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</a:br>
            <a:br>
              <a:rPr kumimoji="1" lang="en-US" altLang="ja-JP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</a:br>
            <a:r>
              <a:rPr kumimoji="1"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○進んで学習する子</a:t>
            </a:r>
            <a:br>
              <a:rPr kumimoji="1" lang="en-US" altLang="ja-JP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</a:br>
            <a:br>
              <a:rPr lang="en-US" altLang="ja-JP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</a:br>
            <a:r>
              <a:rPr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○思いやりのある子</a:t>
            </a:r>
            <a:br>
              <a:rPr lang="en-US" altLang="ja-JP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</a:br>
            <a:br>
              <a:rPr lang="en-US" altLang="ja-JP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</a:br>
            <a:r>
              <a:rPr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○明るく元気な子</a:t>
            </a:r>
            <a:br>
              <a:rPr kumimoji="1" lang="en-US" altLang="ja-JP" sz="4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</a:br>
            <a:br>
              <a:rPr kumimoji="1" lang="en-US" altLang="ja-JP" sz="4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</a:br>
            <a:r>
              <a:rPr kumimoji="1" lang="ja-JP" altLang="en-US" sz="4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</a:t>
            </a:r>
            <a:r>
              <a:rPr kumimoji="1" lang="en-US" altLang="ja-JP" sz="36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※</a:t>
            </a:r>
            <a:r>
              <a:rPr kumimoji="1" lang="ja-JP" altLang="en-US" sz="36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学校経営方針はＨＰに掲載中</a:t>
            </a: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FC686084-A676-45C9-BDFB-472456FD4B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3344" y="4491318"/>
            <a:ext cx="2096679" cy="1572509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B9AC7DE1-F9C9-41BF-BCF4-F42B949B57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8541" y="953945"/>
            <a:ext cx="2671481" cy="2003611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C7D11ABA-F3B6-4992-8173-B0876E8813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7831" y="2800675"/>
            <a:ext cx="2469344" cy="1852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17810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91858DF-50F3-4C59-8969-29CC2CF847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35423" y="900953"/>
            <a:ext cx="10125635" cy="5109882"/>
          </a:xfrm>
        </p:spPr>
        <p:txBody>
          <a:bodyPr>
            <a:normAutofit/>
          </a:bodyPr>
          <a:lstStyle/>
          <a:p>
            <a:pPr algn="l"/>
            <a:r>
              <a:rPr kumimoji="1" lang="en-US" altLang="ja-JP" sz="4000" b="1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【</a:t>
            </a:r>
            <a:r>
              <a:rPr kumimoji="1" lang="ja-JP" altLang="en-US" sz="4000" b="1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教育目標の達成に向けて</a:t>
            </a:r>
            <a:r>
              <a:rPr kumimoji="1" lang="en-US" altLang="ja-JP" sz="4000" b="1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】</a:t>
            </a:r>
            <a:br>
              <a:rPr kumimoji="1" lang="en-US" altLang="ja-JP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</a:br>
            <a:r>
              <a:rPr kumimoji="1"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○</a:t>
            </a:r>
            <a:r>
              <a:rPr kumimoji="1"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確かな学力の育成</a:t>
            </a:r>
            <a:br>
              <a:rPr kumimoji="1" lang="en-US" altLang="ja-JP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</a:br>
            <a:r>
              <a:rPr kumimoji="1"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○健やかな身体の育成</a:t>
            </a:r>
            <a:br>
              <a:rPr kumimoji="1" lang="en-US" altLang="ja-JP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</a:br>
            <a:r>
              <a:rPr kumimoji="1"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○豊かな心の育成</a:t>
            </a:r>
            <a:br>
              <a:rPr kumimoji="1" lang="en-US" altLang="ja-JP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</a:br>
            <a:r>
              <a:rPr kumimoji="1"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○安心・安全な学校づくりの推進</a:t>
            </a:r>
            <a:br>
              <a:rPr kumimoji="1" lang="en-US" altLang="ja-JP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</a:br>
            <a:r>
              <a:rPr kumimoji="1"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○家庭・地域への積極的な情報発信、</a:t>
            </a:r>
            <a:br>
              <a:rPr kumimoji="1" lang="en-US" altLang="ja-JP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</a:br>
            <a:r>
              <a:rPr kumimoji="1"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連携・協働の推進</a:t>
            </a:r>
            <a:br>
              <a:rPr kumimoji="1" lang="en-US" altLang="ja-JP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</a:br>
            <a:r>
              <a:rPr kumimoji="1"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○教職員の資質・能力の向上、</a:t>
            </a:r>
            <a:br>
              <a:rPr kumimoji="1" lang="en-US" altLang="ja-JP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</a:br>
            <a:r>
              <a:rPr kumimoji="1"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業務の効率化の推進</a:t>
            </a:r>
            <a:endParaRPr kumimoji="1" lang="ja-JP" altLang="en-US" sz="4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0B4B22CF-ADF1-4332-8530-C66C604F88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0588" y="900953"/>
            <a:ext cx="2415989" cy="1811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99439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91858DF-50F3-4C59-8969-29CC2CF847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35423" y="900953"/>
            <a:ext cx="10125635" cy="5109882"/>
          </a:xfrm>
        </p:spPr>
        <p:txBody>
          <a:bodyPr>
            <a:normAutofit fontScale="90000"/>
          </a:bodyPr>
          <a:lstStyle/>
          <a:p>
            <a:pPr algn="l"/>
            <a:r>
              <a:rPr lang="ja-JP" altLang="en-US" sz="4400" b="1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４　</a:t>
            </a:r>
            <a:r>
              <a:rPr kumimoji="1" lang="ja-JP" altLang="en-US" sz="4400" b="1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主な行事</a:t>
            </a:r>
            <a:br>
              <a:rPr kumimoji="1" lang="en-US" altLang="ja-JP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</a:br>
            <a:r>
              <a:rPr kumimoji="1"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・５／２３</a:t>
            </a:r>
            <a:r>
              <a:rPr kumimoji="1" lang="en-US" altLang="ja-JP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(</a:t>
            </a:r>
            <a:r>
              <a:rPr kumimoji="1"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土</a:t>
            </a:r>
            <a:r>
              <a:rPr kumimoji="1" lang="en-US" altLang="ja-JP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)</a:t>
            </a:r>
            <a:r>
              <a:rPr kumimoji="1"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運動会</a:t>
            </a:r>
            <a:r>
              <a:rPr kumimoji="1" lang="en-US" altLang="ja-JP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【</a:t>
            </a:r>
            <a:r>
              <a:rPr kumimoji="1"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午前　給食有</a:t>
            </a:r>
            <a:r>
              <a:rPr kumimoji="1" lang="en-US" altLang="ja-JP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】</a:t>
            </a:r>
            <a:br>
              <a:rPr kumimoji="1" lang="en-US" altLang="ja-JP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</a:br>
            <a:r>
              <a:rPr kumimoji="1"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・５／２５</a:t>
            </a:r>
            <a:r>
              <a:rPr kumimoji="1" lang="en-US" altLang="ja-JP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(</a:t>
            </a:r>
            <a:r>
              <a:rPr kumimoji="1"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月</a:t>
            </a:r>
            <a:r>
              <a:rPr kumimoji="1" lang="en-US" altLang="ja-JP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)</a:t>
            </a:r>
            <a:r>
              <a:rPr kumimoji="1"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振替休業日</a:t>
            </a:r>
            <a:br>
              <a:rPr kumimoji="1" lang="en-US" altLang="ja-JP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</a:br>
            <a:r>
              <a:rPr kumimoji="1"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・</a:t>
            </a:r>
            <a:r>
              <a:rPr kumimoji="1" lang="en-US" altLang="ja-JP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5</a:t>
            </a:r>
            <a:r>
              <a:rPr kumimoji="1"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／２６</a:t>
            </a:r>
            <a:r>
              <a:rPr kumimoji="1" lang="en-US" altLang="ja-JP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(</a:t>
            </a:r>
            <a:r>
              <a:rPr kumimoji="1"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火</a:t>
            </a:r>
            <a:r>
              <a:rPr kumimoji="1" lang="en-US" altLang="ja-JP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)</a:t>
            </a:r>
            <a:r>
              <a:rPr kumimoji="1"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運動会予備日</a:t>
            </a:r>
            <a:br>
              <a:rPr kumimoji="1" lang="en-US" altLang="ja-JP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</a:br>
            <a:r>
              <a:rPr kumimoji="1"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・６／</a:t>
            </a:r>
            <a:r>
              <a:rPr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６</a:t>
            </a:r>
            <a:r>
              <a:rPr kumimoji="1" lang="en-US" altLang="ja-JP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(</a:t>
            </a:r>
            <a:r>
              <a:rPr kumimoji="1"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土</a:t>
            </a:r>
            <a:r>
              <a:rPr kumimoji="1" lang="en-US" altLang="ja-JP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)</a:t>
            </a:r>
            <a:r>
              <a:rPr kumimoji="1"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学校公開</a:t>
            </a:r>
            <a:r>
              <a:rPr kumimoji="1" lang="en-US" altLang="zh-TW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【</a:t>
            </a:r>
            <a:r>
              <a:rPr kumimoji="1" lang="zh-TW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給食</a:t>
            </a:r>
            <a:r>
              <a:rPr kumimoji="1"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あり</a:t>
            </a:r>
            <a:r>
              <a:rPr kumimoji="1" lang="en-US" altLang="zh-TW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】</a:t>
            </a:r>
            <a:br>
              <a:rPr kumimoji="1" lang="en-US" altLang="ja-JP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</a:br>
            <a:r>
              <a:rPr kumimoji="1"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・６／８</a:t>
            </a:r>
            <a:r>
              <a:rPr kumimoji="1" lang="en-US" altLang="ja-JP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(</a:t>
            </a:r>
            <a:r>
              <a:rPr kumimoji="1"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月</a:t>
            </a:r>
            <a:r>
              <a:rPr kumimoji="1" lang="en-US" altLang="ja-JP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)</a:t>
            </a:r>
            <a:r>
              <a:rPr kumimoji="1"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振替休業日</a:t>
            </a:r>
            <a:br>
              <a:rPr kumimoji="1" lang="en-US" altLang="ja-JP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</a:br>
            <a:r>
              <a:rPr kumimoji="1"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・６／２９</a:t>
            </a:r>
            <a:r>
              <a:rPr kumimoji="1" lang="en-US" altLang="ja-JP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(</a:t>
            </a:r>
            <a:r>
              <a:rPr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月</a:t>
            </a:r>
            <a:r>
              <a:rPr kumimoji="1" lang="en-US" altLang="ja-JP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)</a:t>
            </a:r>
            <a:r>
              <a:rPr kumimoji="1"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～</a:t>
            </a:r>
            <a:r>
              <a:rPr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７／１</a:t>
            </a:r>
            <a:r>
              <a:rPr kumimoji="1" lang="en-US" altLang="ja-JP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(</a:t>
            </a:r>
            <a:r>
              <a:rPr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水</a:t>
            </a:r>
            <a:r>
              <a:rPr kumimoji="1" lang="en-US" altLang="ja-JP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)</a:t>
            </a:r>
            <a:r>
              <a:rPr kumimoji="1"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６年日光</a:t>
            </a:r>
            <a:br>
              <a:rPr kumimoji="1" lang="en-US" altLang="ja-JP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</a:br>
            <a:r>
              <a:rPr kumimoji="1"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・７／３</a:t>
            </a:r>
            <a:r>
              <a:rPr kumimoji="1" lang="en-US" altLang="ja-JP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(</a:t>
            </a:r>
            <a:r>
              <a:rPr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金</a:t>
            </a:r>
            <a:r>
              <a:rPr kumimoji="1" lang="en-US" altLang="ja-JP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)</a:t>
            </a:r>
            <a:r>
              <a:rPr kumimoji="1"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～７／８</a:t>
            </a:r>
            <a:r>
              <a:rPr kumimoji="1" lang="en-US" altLang="ja-JP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(</a:t>
            </a:r>
            <a:r>
              <a:rPr kumimoji="1"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水</a:t>
            </a:r>
            <a:r>
              <a:rPr kumimoji="1" lang="en-US" altLang="ja-JP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)</a:t>
            </a:r>
            <a:r>
              <a:rPr kumimoji="1"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個人面談</a:t>
            </a:r>
            <a:br>
              <a:rPr kumimoji="1" lang="en-US" altLang="ja-JP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</a:br>
            <a:r>
              <a:rPr kumimoji="1"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・７／１６</a:t>
            </a:r>
            <a:r>
              <a:rPr kumimoji="1" lang="en-US" altLang="ja-JP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(</a:t>
            </a:r>
            <a:r>
              <a:rPr kumimoji="1"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木</a:t>
            </a:r>
            <a:r>
              <a:rPr kumimoji="1" lang="en-US" altLang="ja-JP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)</a:t>
            </a:r>
            <a:r>
              <a:rPr kumimoji="1"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給食終</a:t>
            </a:r>
            <a:br>
              <a:rPr kumimoji="1" lang="en-US" altLang="ja-JP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</a:br>
            <a:r>
              <a:rPr kumimoji="1"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・７／１７</a:t>
            </a:r>
            <a:r>
              <a:rPr kumimoji="1" lang="en-US" altLang="ja-JP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(</a:t>
            </a:r>
            <a:r>
              <a:rPr kumimoji="1"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金</a:t>
            </a:r>
            <a:r>
              <a:rPr kumimoji="1" lang="en-US" altLang="ja-JP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)</a:t>
            </a:r>
            <a:r>
              <a:rPr kumimoji="1"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終業式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705ABD2D-4641-4D5D-B5E7-0C7DDA828D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3635" y="4666129"/>
            <a:ext cx="1792941" cy="1344706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428F65F6-AC31-4D75-A126-10DE16C1DB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3634" y="2191871"/>
            <a:ext cx="1792942" cy="1344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68422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91858DF-50F3-4C59-8969-29CC2CF847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30942" y="874059"/>
            <a:ext cx="10125635" cy="5109882"/>
          </a:xfrm>
        </p:spPr>
        <p:txBody>
          <a:bodyPr>
            <a:normAutofit/>
          </a:bodyPr>
          <a:lstStyle/>
          <a:p>
            <a:pPr algn="l"/>
            <a:r>
              <a:rPr lang="en-US" altLang="ja-JP" sz="4400" b="1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【</a:t>
            </a:r>
            <a:r>
              <a:rPr kumimoji="1" lang="ja-JP" altLang="en-US" sz="4400" b="1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運動会　５月２３日（土）</a:t>
            </a:r>
            <a:r>
              <a:rPr lang="en-US" altLang="ja-JP" sz="4000" b="1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】</a:t>
            </a:r>
            <a:r>
              <a:rPr lang="ja-JP" altLang="en-US" sz="4000" b="1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</a:t>
            </a:r>
            <a:br>
              <a:rPr kumimoji="1" lang="en-US" altLang="ja-JP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</a:br>
            <a:r>
              <a:rPr kumimoji="1"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６年生に児童実行委員会を</a:t>
            </a:r>
            <a:br>
              <a:rPr kumimoji="1" lang="en-US" altLang="ja-JP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</a:br>
            <a:r>
              <a:rPr kumimoji="1"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組織し、内容を検討中</a:t>
            </a:r>
            <a:br>
              <a:rPr kumimoji="1" lang="en-US" altLang="ja-JP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</a:br>
            <a:br>
              <a:rPr kumimoji="1" lang="en-US" altLang="ja-JP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</a:br>
            <a:r>
              <a:rPr kumimoji="1"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実行委員の意見により、呼称を</a:t>
            </a:r>
            <a:br>
              <a:rPr kumimoji="1" lang="en-US" altLang="ja-JP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</a:br>
            <a:r>
              <a:rPr kumimoji="1"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「</a:t>
            </a:r>
            <a:r>
              <a:rPr kumimoji="1" lang="ja-JP" altLang="en-US" sz="4000" b="1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運動会</a:t>
            </a:r>
            <a:r>
              <a:rPr kumimoji="1"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」に変更</a:t>
            </a:r>
            <a:br>
              <a:rPr kumimoji="1" lang="en-US" altLang="ja-JP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</a:br>
            <a:r>
              <a:rPr kumimoji="1"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br>
              <a:rPr kumimoji="1" lang="en-US" altLang="ja-JP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</a:br>
            <a:r>
              <a:rPr kumimoji="1"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kumimoji="1" lang="en-US" altLang="ja-JP" sz="36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※</a:t>
            </a:r>
            <a:r>
              <a:rPr kumimoji="1" lang="ja-JP" altLang="en-US" sz="36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スクールバスの関係で</a:t>
            </a:r>
            <a:br>
              <a:rPr kumimoji="1" lang="en-US" altLang="ja-JP" sz="36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</a:br>
            <a:r>
              <a:rPr kumimoji="1" lang="ja-JP" altLang="en-US" sz="36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２４日（日）への延期はできません</a:t>
            </a: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1B6DA72E-A43F-4905-9D55-640C4CB504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577" y="3442446"/>
            <a:ext cx="2032000" cy="1524000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D3E76BA1-D704-441E-8D53-24CA18050E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577" y="900952"/>
            <a:ext cx="2032000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70223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91858DF-50F3-4C59-8969-29CC2CF847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35423" y="900953"/>
            <a:ext cx="10125635" cy="5109882"/>
          </a:xfrm>
        </p:spPr>
        <p:txBody>
          <a:bodyPr>
            <a:normAutofit/>
          </a:bodyPr>
          <a:lstStyle/>
          <a:p>
            <a:pPr algn="l"/>
            <a:r>
              <a:rPr kumimoji="1"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kumimoji="1" lang="ja-JP" altLang="en-US" sz="36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・９／１</a:t>
            </a:r>
            <a:r>
              <a:rPr kumimoji="1" lang="en-US" altLang="ja-JP" sz="36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(</a:t>
            </a:r>
            <a:r>
              <a:rPr lang="ja-JP" altLang="en-US" sz="36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火</a:t>
            </a:r>
            <a:r>
              <a:rPr kumimoji="1" lang="en-US" altLang="ja-JP" sz="36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)</a:t>
            </a:r>
            <a:r>
              <a:rPr kumimoji="1" lang="ja-JP" altLang="en-US" sz="36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始業式</a:t>
            </a:r>
            <a:br>
              <a:rPr kumimoji="1" lang="en-US" altLang="ja-JP" sz="36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</a:br>
            <a:r>
              <a:rPr kumimoji="1" lang="ja-JP" altLang="en-US" sz="36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・９／２</a:t>
            </a:r>
            <a:r>
              <a:rPr kumimoji="1" lang="en-US" altLang="ja-JP" sz="36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(</a:t>
            </a:r>
            <a:r>
              <a:rPr lang="ja-JP" altLang="en-US" sz="36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水</a:t>
            </a:r>
            <a:r>
              <a:rPr kumimoji="1" lang="en-US" altLang="ja-JP" sz="36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)</a:t>
            </a:r>
            <a:r>
              <a:rPr kumimoji="1" lang="ja-JP" altLang="en-US" sz="36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給食始</a:t>
            </a:r>
            <a:br>
              <a:rPr kumimoji="1" lang="en-US" altLang="ja-JP" sz="36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</a:br>
            <a:r>
              <a:rPr kumimoji="1" lang="ja-JP" altLang="en-US" sz="36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・９／５</a:t>
            </a:r>
            <a:r>
              <a:rPr kumimoji="1" lang="en-US" altLang="ja-JP" sz="36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(</a:t>
            </a:r>
            <a:r>
              <a:rPr kumimoji="1" lang="ja-JP" altLang="en-US" sz="36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土</a:t>
            </a:r>
            <a:r>
              <a:rPr kumimoji="1" lang="en-US" altLang="ja-JP" sz="36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)</a:t>
            </a:r>
            <a:r>
              <a:rPr kumimoji="1" lang="ja-JP" altLang="en-US" sz="36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土曜授業</a:t>
            </a:r>
            <a:r>
              <a:rPr kumimoji="1" lang="en-US" altLang="ja-JP" sz="36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【</a:t>
            </a:r>
            <a:r>
              <a:rPr kumimoji="1" lang="ja-JP" altLang="en-US" sz="36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給食あり</a:t>
            </a:r>
            <a:r>
              <a:rPr kumimoji="1" lang="en-US" altLang="ja-JP" sz="36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】</a:t>
            </a:r>
            <a:br>
              <a:rPr kumimoji="1" lang="en-US" altLang="ja-JP" sz="36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</a:br>
            <a:r>
              <a:rPr kumimoji="1" lang="ja-JP" altLang="en-US" sz="36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・９／７</a:t>
            </a:r>
            <a:r>
              <a:rPr kumimoji="1" lang="en-US" altLang="ja-JP" sz="36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(</a:t>
            </a:r>
            <a:r>
              <a:rPr kumimoji="1" lang="ja-JP" altLang="en-US" sz="36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月</a:t>
            </a:r>
            <a:r>
              <a:rPr kumimoji="1" lang="en-US" altLang="ja-JP" sz="36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)</a:t>
            </a:r>
            <a:r>
              <a:rPr kumimoji="1" lang="ja-JP" altLang="en-US" sz="36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振替休業日</a:t>
            </a:r>
            <a:br>
              <a:rPr kumimoji="1" lang="en-US" altLang="ja-JP" sz="36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</a:br>
            <a:r>
              <a:rPr kumimoji="1" lang="ja-JP" altLang="en-US" sz="36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・１１／１４</a:t>
            </a:r>
            <a:r>
              <a:rPr kumimoji="1" lang="en-US" altLang="ja-JP" sz="36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(</a:t>
            </a:r>
            <a:r>
              <a:rPr kumimoji="1" lang="ja-JP" altLang="en-US" sz="36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土</a:t>
            </a:r>
            <a:r>
              <a:rPr kumimoji="1" lang="en-US" altLang="ja-JP" sz="36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)</a:t>
            </a:r>
            <a:r>
              <a:rPr kumimoji="1" lang="ja-JP" altLang="en-US" sz="36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学習発表会</a:t>
            </a:r>
            <a:r>
              <a:rPr kumimoji="1" lang="en-US" altLang="ja-JP" sz="36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【</a:t>
            </a:r>
            <a:r>
              <a:rPr kumimoji="1" lang="ja-JP" altLang="en-US" sz="36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給食あり</a:t>
            </a:r>
            <a:r>
              <a:rPr kumimoji="1" lang="en-US" altLang="ja-JP" sz="36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】</a:t>
            </a:r>
            <a:br>
              <a:rPr kumimoji="1" lang="en-US" altLang="ja-JP" sz="36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</a:br>
            <a:r>
              <a:rPr kumimoji="1" lang="ja-JP" altLang="en-US" sz="36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・１１／１６</a:t>
            </a:r>
            <a:r>
              <a:rPr kumimoji="1" lang="en-US" altLang="ja-JP" sz="36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(</a:t>
            </a:r>
            <a:r>
              <a:rPr kumimoji="1" lang="ja-JP" altLang="en-US" sz="36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月</a:t>
            </a:r>
            <a:r>
              <a:rPr kumimoji="1" lang="en-US" altLang="ja-JP" sz="36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)</a:t>
            </a:r>
            <a:r>
              <a:rPr kumimoji="1" lang="ja-JP" altLang="en-US" sz="36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振替休業日</a:t>
            </a:r>
            <a:br>
              <a:rPr kumimoji="1" lang="en-US" altLang="ja-JP" sz="36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</a:br>
            <a:r>
              <a:rPr kumimoji="1" lang="ja-JP" altLang="en-US" sz="36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・１２／４（金）～９（水）個人面談</a:t>
            </a:r>
            <a:br>
              <a:rPr kumimoji="1" lang="en-US" altLang="ja-JP" sz="36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</a:br>
            <a:r>
              <a:rPr kumimoji="1" lang="ja-JP" altLang="en-US" sz="36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・１２／２４</a:t>
            </a:r>
            <a:r>
              <a:rPr kumimoji="1" lang="en-US" altLang="ja-JP" sz="36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(</a:t>
            </a:r>
            <a:r>
              <a:rPr kumimoji="1" lang="ja-JP" altLang="en-US" sz="36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木</a:t>
            </a:r>
            <a:r>
              <a:rPr kumimoji="1" lang="en-US" altLang="ja-JP" sz="36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)</a:t>
            </a:r>
            <a:r>
              <a:rPr kumimoji="1" lang="ja-JP" altLang="en-US" sz="36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給食終</a:t>
            </a:r>
            <a:br>
              <a:rPr kumimoji="1" lang="en-US" altLang="ja-JP" sz="36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</a:br>
            <a:r>
              <a:rPr kumimoji="1" lang="ja-JP" altLang="en-US" sz="36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・１２／２５</a:t>
            </a:r>
            <a:r>
              <a:rPr kumimoji="1" lang="en-US" altLang="ja-JP" sz="36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(</a:t>
            </a:r>
            <a:r>
              <a:rPr kumimoji="1" lang="ja-JP" altLang="en-US" sz="36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金</a:t>
            </a:r>
            <a:r>
              <a:rPr kumimoji="1" lang="en-US" altLang="ja-JP" sz="36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)</a:t>
            </a:r>
            <a:r>
              <a:rPr kumimoji="1" lang="ja-JP" altLang="en-US" sz="36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終業式</a:t>
            </a:r>
            <a:br>
              <a:rPr kumimoji="1" lang="en-US" altLang="ja-JP" sz="36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</a:br>
            <a:endParaRPr kumimoji="1" lang="ja-JP" altLang="en-US" sz="36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401D2E93-070B-40F4-990F-23F2712C34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9849" y="4625789"/>
            <a:ext cx="1846728" cy="1385046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3B5DF0DF-774A-46E9-A3B0-527CB3343D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9849" y="900952"/>
            <a:ext cx="1846728" cy="1385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19249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91858DF-50F3-4C59-8969-29CC2CF847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35423" y="900953"/>
            <a:ext cx="10125635" cy="5109882"/>
          </a:xfrm>
        </p:spPr>
        <p:txBody>
          <a:bodyPr>
            <a:normAutofit fontScale="90000"/>
          </a:bodyPr>
          <a:lstStyle/>
          <a:p>
            <a:pPr algn="l"/>
            <a:r>
              <a:rPr kumimoji="1"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・１／８</a:t>
            </a:r>
            <a:r>
              <a:rPr kumimoji="1" lang="en-US" altLang="ja-JP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(</a:t>
            </a:r>
            <a:r>
              <a:rPr kumimoji="1"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木</a:t>
            </a:r>
            <a:r>
              <a:rPr kumimoji="1" lang="en-US" altLang="ja-JP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)</a:t>
            </a:r>
            <a:r>
              <a:rPr kumimoji="1"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始業式</a:t>
            </a:r>
            <a:br>
              <a:rPr kumimoji="1"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</a:br>
            <a:r>
              <a:rPr kumimoji="1"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・１／１２</a:t>
            </a:r>
            <a:r>
              <a:rPr kumimoji="1" lang="en-US" altLang="ja-JP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(</a:t>
            </a:r>
            <a:r>
              <a:rPr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月</a:t>
            </a:r>
            <a:r>
              <a:rPr kumimoji="1" lang="en-US" altLang="ja-JP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)</a:t>
            </a:r>
            <a:r>
              <a:rPr kumimoji="1"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給食始</a:t>
            </a:r>
            <a:br>
              <a:rPr kumimoji="1"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</a:br>
            <a:r>
              <a:rPr kumimoji="1"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・</a:t>
            </a:r>
            <a:r>
              <a:rPr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２</a:t>
            </a:r>
            <a:r>
              <a:rPr kumimoji="1"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／６</a:t>
            </a:r>
            <a:r>
              <a:rPr kumimoji="1" lang="en-US" altLang="ja-JP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(</a:t>
            </a:r>
            <a:r>
              <a:rPr kumimoji="1"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土</a:t>
            </a:r>
            <a:r>
              <a:rPr kumimoji="1" lang="en-US" altLang="ja-JP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)</a:t>
            </a:r>
            <a:r>
              <a:rPr kumimoji="1"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土曜授業・保護者会</a:t>
            </a:r>
            <a:br>
              <a:rPr kumimoji="1" lang="en-US" altLang="ja-JP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</a:br>
            <a:r>
              <a:rPr kumimoji="1"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　　　　</a:t>
            </a:r>
            <a:r>
              <a:rPr kumimoji="1" lang="en-US" altLang="ja-JP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【</a:t>
            </a:r>
            <a:r>
              <a:rPr kumimoji="1"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給食あり</a:t>
            </a:r>
            <a:r>
              <a:rPr kumimoji="1" lang="en-US" altLang="ja-JP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】</a:t>
            </a:r>
            <a:r>
              <a:rPr kumimoji="1"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br>
              <a:rPr kumimoji="1" lang="en-US" altLang="ja-JP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</a:br>
            <a:r>
              <a:rPr kumimoji="1"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・</a:t>
            </a:r>
            <a:r>
              <a:rPr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２</a:t>
            </a:r>
            <a:r>
              <a:rPr kumimoji="1"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／１２</a:t>
            </a:r>
            <a:r>
              <a:rPr kumimoji="1" lang="en-US" altLang="ja-JP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(</a:t>
            </a:r>
            <a:r>
              <a:rPr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金</a:t>
            </a:r>
            <a:r>
              <a:rPr kumimoji="1" lang="en-US" altLang="ja-JP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)</a:t>
            </a:r>
            <a:r>
              <a:rPr kumimoji="1"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振替休業日</a:t>
            </a:r>
            <a:br>
              <a:rPr kumimoji="1" lang="en-US" altLang="ja-JP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</a:br>
            <a:r>
              <a:rPr kumimoji="1"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・３／７</a:t>
            </a:r>
            <a:r>
              <a:rPr kumimoji="1" lang="en-US" altLang="ja-JP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(</a:t>
            </a:r>
            <a:r>
              <a:rPr kumimoji="1"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日</a:t>
            </a:r>
            <a:r>
              <a:rPr kumimoji="1" lang="en-US" altLang="ja-JP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)</a:t>
            </a:r>
            <a:r>
              <a:rPr kumimoji="1"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～</a:t>
            </a:r>
            <a:r>
              <a:rPr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９</a:t>
            </a:r>
            <a:r>
              <a:rPr kumimoji="1" lang="en-US" altLang="ja-JP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(</a:t>
            </a:r>
            <a:r>
              <a:rPr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火</a:t>
            </a:r>
            <a:r>
              <a:rPr kumimoji="1" lang="en-US" altLang="ja-JP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)</a:t>
            </a:r>
            <a:r>
              <a:rPr kumimoji="1"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５年ウインター</a:t>
            </a:r>
            <a:br>
              <a:rPr kumimoji="1" lang="en-US" altLang="ja-JP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</a:br>
            <a:r>
              <a:rPr kumimoji="1"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・３／２３</a:t>
            </a:r>
            <a:r>
              <a:rPr kumimoji="1" lang="en-US" altLang="ja-JP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(</a:t>
            </a:r>
            <a:r>
              <a:rPr kumimoji="1"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火</a:t>
            </a:r>
            <a:r>
              <a:rPr kumimoji="1" lang="en-US" altLang="ja-JP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)</a:t>
            </a:r>
            <a:r>
              <a:rPr kumimoji="1"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給食終</a:t>
            </a:r>
            <a:br>
              <a:rPr kumimoji="1" lang="en-US" altLang="ja-JP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</a:br>
            <a:r>
              <a:rPr kumimoji="1"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・３／２４</a:t>
            </a:r>
            <a:r>
              <a:rPr kumimoji="1" lang="en-US" altLang="ja-JP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(</a:t>
            </a:r>
            <a:r>
              <a:rPr kumimoji="1"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火</a:t>
            </a:r>
            <a:r>
              <a:rPr kumimoji="1" lang="en-US" altLang="ja-JP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)</a:t>
            </a:r>
            <a:r>
              <a:rPr kumimoji="1"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卒業式</a:t>
            </a:r>
            <a:r>
              <a:rPr kumimoji="1" lang="en-US" altLang="ja-JP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(</a:t>
            </a:r>
            <a:r>
              <a:rPr kumimoji="1"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５年参加</a:t>
            </a:r>
            <a:r>
              <a:rPr kumimoji="1" lang="en-US" altLang="ja-JP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)</a:t>
            </a:r>
            <a:br>
              <a:rPr kumimoji="1" lang="en-US" altLang="ja-JP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</a:br>
            <a:r>
              <a:rPr kumimoji="1"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・３／２５</a:t>
            </a:r>
            <a:r>
              <a:rPr kumimoji="1" lang="en-US" altLang="ja-JP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(</a:t>
            </a:r>
            <a:r>
              <a:rPr kumimoji="1"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水</a:t>
            </a:r>
            <a:r>
              <a:rPr kumimoji="1" lang="en-US" altLang="ja-JP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)</a:t>
            </a:r>
            <a:r>
              <a:rPr kumimoji="1"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修了式</a:t>
            </a:r>
            <a:br>
              <a:rPr kumimoji="1" lang="en-US" altLang="ja-JP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</a:br>
            <a:endParaRPr kumimoji="1" lang="ja-JP" altLang="en-US" sz="40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AFE08E80-4E07-42AB-AF84-32DC9C605E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4376" y="4239184"/>
            <a:ext cx="2362201" cy="1771651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79291827-F9CA-4506-8AD3-4CD3BB5D3A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4376" y="900953"/>
            <a:ext cx="2362201" cy="1771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5980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812</TotalTime>
  <Words>634</Words>
  <Application>Microsoft Office PowerPoint</Application>
  <PresentationFormat>ワイド画面</PresentationFormat>
  <Paragraphs>9</Paragraphs>
  <Slides>9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9</vt:i4>
      </vt:variant>
    </vt:vector>
  </HeadingPairs>
  <TitlesOfParts>
    <vt:vector size="15" baseType="lpstr">
      <vt:lpstr>HGP創英角ｺﾞｼｯｸUB</vt:lpstr>
      <vt:lpstr>HG丸ｺﾞｼｯｸM-PRO</vt:lpstr>
      <vt:lpstr>Arial</vt:lpstr>
      <vt:lpstr>Calibri</vt:lpstr>
      <vt:lpstr>Calibri Light</vt:lpstr>
      <vt:lpstr>Office Theme</vt:lpstr>
      <vt:lpstr>令和８年度保護者会全体会      　　　　　　　　　   　　　　　　　　　４月１５日　一之江小学校　  　　</vt:lpstr>
      <vt:lpstr>１　児童数　学級数  ・１年　７６名 ・２年　８６名　　 ・３年　８０名　　各学年３学級 ・４年　７８名 ・５年　７６名 ・６年　７６名　　計１８学級　４７２名 　</vt:lpstr>
      <vt:lpstr>２　令和８年度の体制    　　　　　　　～省略～ 　  </vt:lpstr>
      <vt:lpstr>3　教育目標・学校経営方針  　○進んで学習する子  　○思いやりのある子  　○明るく元気な子  　　　※学校経営方針はＨＰに掲載中</vt:lpstr>
      <vt:lpstr>【教育目標の達成に向けて】 　○確かな学力の育成 　○健やかな身体の育成 　○豊かな心の育成 　○安心・安全な学校づくりの推進 　○家庭・地域への積極的な情報発信、 　　連携・協働の推進 　○教職員の資質・能力の向上、 　　業務の効率化の推進</vt:lpstr>
      <vt:lpstr>４　主な行事 　・５／２３(土)運動会【午前　給食有】 　・５／２５(月)振替休業日 　・5／２６(火)運動会予備日 　・６／６(土)学校公開【給食あり】 　・６／８(月)振替休業日 　・６／２９(月)～７／１(水)６年日光 　・７／３(金)～７／８(水)個人面談 　・７／１６(木)給食終 　・７／１７(金)終業式</vt:lpstr>
      <vt:lpstr>【運動会　５月２３日（土）】　 　６年生に児童実行委員会を 　組織し、内容を検討中  　実行委員の意見により、呼称を 　「運動会」に変更 　 　※スクールバスの関係で 　　２４日（日）への延期はできません</vt:lpstr>
      <vt:lpstr>　・９／１(火)始業式 　・９／２(水)給食始 　・９／５(土)土曜授業【給食あり】 　・９／７(月)振替休業日 　・１１／１４(土)学習発表会【給食あり】 　・１１／１６(月)振替休業日 　・１２／４（金）～９（水）個人面談 　・１２／２４(木)給食終 　・１２／２５(金)終業式 </vt:lpstr>
      <vt:lpstr>　・１／８(木)始業式 　・１／１２(月)給食始 　・２／６(土)土曜授業・保護者会 　　　　　　　【給食あり】　 　・２／１２(金)振替休業日 　・３／７(日)～９(火)５年ウインター 　・３／２３(火)給食終 　・３／２４(火)卒業式(５年参加) 　・３／２５(水)修了式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・</dc:title>
  <dc:creator>ic260890</dc:creator>
  <cp:lastModifiedBy>ic260890</cp:lastModifiedBy>
  <cp:revision>52</cp:revision>
  <cp:lastPrinted>2026-04-14T02:30:18Z</cp:lastPrinted>
  <dcterms:created xsi:type="dcterms:W3CDTF">2025-04-09T22:38:56Z</dcterms:created>
  <dcterms:modified xsi:type="dcterms:W3CDTF">2026-04-15T06:19:48Z</dcterms:modified>
</cp:coreProperties>
</file>