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5" r:id="rId4"/>
    <p:sldId id="273" r:id="rId5"/>
    <p:sldId id="272" r:id="rId6"/>
    <p:sldId id="271" r:id="rId7"/>
    <p:sldId id="265" r:id="rId8"/>
    <p:sldId id="270" r:id="rId9"/>
    <p:sldId id="269" r:id="rId10"/>
    <p:sldId id="264" r:id="rId11"/>
    <p:sldId id="268" r:id="rId12"/>
    <p:sldId id="267" r:id="rId13"/>
    <p:sldId id="263" r:id="rId14"/>
    <p:sldId id="266" r:id="rId15"/>
    <p:sldId id="274" r:id="rId16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7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43220C-DF20-4192-ADF9-600296B1D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6AE6B4-81B9-4603-89F3-D08141ACB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4E19B-E64B-4AEC-91A4-00E0DCD0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52E9AD-2A7A-462F-B527-0D02FA809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3DE8EF-9E49-4F2E-BB04-7FD871D1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17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947E38-D49D-4242-86AF-C016AE9E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49EE59-C79A-40AE-B6F2-F9B9CB594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99E015-A74F-44CA-9FE6-CCB5AA7C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0A5093-4351-4F64-9322-0BE567E33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C93A6A-1757-4A38-A86B-D4135077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16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0EFA95-67DA-4C6E-9FA9-D95DD715B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0780CEC-58AA-45E5-A4CF-0D3A0A97D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AB5307-F7CD-4B83-908E-272F2F0EF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2A8D2A-B7CE-4656-A4DE-543D9DC0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FB6075-7248-408F-B947-8474ED5A7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22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00403D-E215-426E-AD78-8C5A9BB0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91601D-8E72-4533-8C8A-BDD762E75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519A4A-3B98-47BD-BDA3-8ECB206B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739653-69E3-47B5-AB96-B176170CC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7792C4-EF15-4DE9-97EC-13C64BB7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58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3296F4-5417-480A-8BE7-7D99F798F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495B58-EA22-4767-B642-36A4AD11E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0753DE-547F-48A6-9EA6-45D0B6F6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D0FF8D-66C2-49AF-8E35-0F5C1F210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02D2C-EEEB-4928-AA14-C7E75574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6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DC080-F211-4892-8CE4-8517A59EE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DC97D4-0993-4F4A-A948-1DD892CF2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F51985-26F5-48C8-B878-4149F61B6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E96385-44F0-4A6C-90BD-64BD2D1D8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D90B8B-BA87-4F13-8DA3-672E02B23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78B50C-9D8F-4D3B-A458-2DE927BB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72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E63A1-F5A8-4BA9-AB02-61E27D9B0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0EE0FD-D90A-492F-8B9B-C68640F6B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671B3F-55C2-4AA3-926E-A034A3BA5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85F5489-7BAC-4431-A66F-D2D7B50FFC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555F8F-8A67-48E6-83E3-E17CEB7607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E4161B-3CA2-434E-8474-BD8BA1C62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1DEE783-4F94-4B54-899F-F31E3B06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777670D-6907-48C9-A16F-5518324AA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27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886F40-0C34-4A5A-AEBF-BE2540D0D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25DCC34-E657-4837-BBD3-5D035276B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71D11B-4874-446E-B8FC-705355B89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21F845-97CA-4778-9F43-EF3FEDAC9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89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73AA6DB-CDF0-44A4-9F00-028C31B5E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DDE1F8-8A2B-4F84-BED3-33E32B196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4792C5-3D9C-4E0F-98C2-5F5263F22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21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DD22A1-1429-41F8-9824-A6C42836B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E1E0CE-4085-4499-B5E8-3D61A6A74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7ADEF3-85DF-46FF-8543-93E612062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26EFCA-F2EF-409D-B2DB-58F60660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81454A-887B-47F3-B53D-285887EC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EF0365-7C5B-4265-B25F-94BE35BF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50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D30CE7-895A-400C-B7F6-0A2088F8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7F44B4C-0728-44C2-9C8E-AE563BA53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5FDAF4-AECA-407D-8B68-C06821BD8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3521B7-FA40-486F-A606-46CB11F61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92F4DA-D887-4F48-BEB6-C14708D42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B02124-9D2C-4FEC-A666-516E4AADC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79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5000"/>
                <a:lumOff val="95000"/>
              </a:schemeClr>
            </a:gs>
            <a:gs pos="41000">
              <a:schemeClr val="accent1">
                <a:lumMod val="45000"/>
                <a:lumOff val="55000"/>
              </a:schemeClr>
            </a:gs>
            <a:gs pos="64000">
              <a:schemeClr val="accent1">
                <a:lumMod val="45000"/>
                <a:lumOff val="55000"/>
              </a:schemeClr>
            </a:gs>
            <a:gs pos="26000">
              <a:schemeClr val="accent1">
                <a:lumMod val="30000"/>
                <a:lumOff val="70000"/>
              </a:schemeClr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DFD5115-C9D3-47BE-A211-E43BE0E8D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E076A4-5A72-48AC-B45A-C1A461403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668466-0446-4701-B4A2-92DEC739F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0C9E5-851C-4F79-BDBD-8907C4EF1C8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E10A5B-AFC8-4436-B8E9-0F8743463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0D334F-E2D0-4054-9A9F-F27073211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BD0A4-4865-4543-93B4-438122D2A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46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33717"/>
            <a:ext cx="9144000" cy="5190565"/>
          </a:xfrm>
          <a:gradFill>
            <a:gsLst>
              <a:gs pos="86000">
                <a:schemeClr val="accent1">
                  <a:lumMod val="21000"/>
                  <a:lumOff val="79000"/>
                </a:schemeClr>
              </a:gs>
              <a:gs pos="41000">
                <a:schemeClr val="accent1">
                  <a:lumMod val="45000"/>
                  <a:lumOff val="55000"/>
                </a:schemeClr>
              </a:gs>
              <a:gs pos="64000">
                <a:schemeClr val="accent1">
                  <a:lumMod val="45000"/>
                  <a:lumOff val="55000"/>
                </a:schemeClr>
              </a:gs>
              <a:gs pos="26000">
                <a:schemeClr val="accent1">
                  <a:lumMod val="30000"/>
                  <a:lumOff val="70000"/>
                </a:schemeClr>
              </a:gs>
            </a:gsLst>
            <a:lin ang="2400000" scaled="0"/>
          </a:gradFill>
        </p:spPr>
        <p:txBody>
          <a:bodyPr>
            <a:normAutofit lnSpcReduction="10000"/>
          </a:bodyPr>
          <a:lstStyle/>
          <a:p>
            <a:pPr algn="l"/>
            <a:r>
              <a:rPr lang="ja-JP" altLang="en-US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保護者会全体会</a:t>
            </a:r>
            <a:endParaRPr lang="en-US" altLang="ja-JP" sz="4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７月２日　一之江小学校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CD50281-4EED-46E6-9AC2-98A75B7E2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126" y="1477108"/>
            <a:ext cx="4407874" cy="330590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3E6B83A9-83A5-4B0F-8C91-B36D5A7D5F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472" y="2573354"/>
            <a:ext cx="2946213" cy="220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167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 lnSpcReduction="10000"/>
          </a:bodyPr>
          <a:lstStyle/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＜案＞</a:t>
            </a:r>
            <a:endParaRPr lang="en-US" altLang="ja-JP" sz="40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○水着　：指定しない　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○水泳帽：一色に統一する</a:t>
            </a: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◆記名の仕方は簡易な形に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（但し、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必ず記名）</a:t>
            </a: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現在使用中のものは卒業までどうぞ</a:t>
            </a:r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FB74D14-75C5-433D-960E-C28A26E44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364" y="1534619"/>
            <a:ext cx="2136636" cy="160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670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ja-JP" altLang="en-US" sz="16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（２）保護者の方々との連携</a:t>
            </a:r>
            <a:endParaRPr lang="en-US" altLang="ja-JP" sz="8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8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8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8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8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8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7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　　　　　　　　　　　　　　　　　</a:t>
            </a:r>
            <a:r>
              <a:rPr lang="ja-JP" altLang="en-US" sz="16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～改善を検討中～</a:t>
            </a:r>
            <a:endParaRPr lang="en-US" altLang="ja-JP" sz="160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C2B9C46-BF81-4297-8225-68702CF60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465870"/>
              </p:ext>
            </p:extLst>
          </p:nvPr>
        </p:nvGraphicFramePr>
        <p:xfrm>
          <a:off x="1311813" y="1384632"/>
          <a:ext cx="956837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911">
                  <a:extLst>
                    <a:ext uri="{9D8B030D-6E8A-4147-A177-3AD203B41FA5}">
                      <a16:colId xmlns:a16="http://schemas.microsoft.com/office/drawing/2014/main" val="122116186"/>
                    </a:ext>
                  </a:extLst>
                </a:gridCol>
                <a:gridCol w="2067951">
                  <a:extLst>
                    <a:ext uri="{9D8B030D-6E8A-4147-A177-3AD203B41FA5}">
                      <a16:colId xmlns:a16="http://schemas.microsoft.com/office/drawing/2014/main" val="1809575437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740617992"/>
                    </a:ext>
                  </a:extLst>
                </a:gridCol>
                <a:gridCol w="576775">
                  <a:extLst>
                    <a:ext uri="{9D8B030D-6E8A-4147-A177-3AD203B41FA5}">
                      <a16:colId xmlns:a16="http://schemas.microsoft.com/office/drawing/2014/main" val="2946487449"/>
                    </a:ext>
                  </a:extLst>
                </a:gridCol>
                <a:gridCol w="520505">
                  <a:extLst>
                    <a:ext uri="{9D8B030D-6E8A-4147-A177-3AD203B41FA5}">
                      <a16:colId xmlns:a16="http://schemas.microsoft.com/office/drawing/2014/main" val="2149236217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39438623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556141544"/>
                    </a:ext>
                  </a:extLst>
                </a:gridCol>
                <a:gridCol w="534572">
                  <a:extLst>
                    <a:ext uri="{9D8B030D-6E8A-4147-A177-3AD203B41FA5}">
                      <a16:colId xmlns:a16="http://schemas.microsoft.com/office/drawing/2014/main" val="300045957"/>
                    </a:ext>
                  </a:extLst>
                </a:gridCol>
                <a:gridCol w="675249">
                  <a:extLst>
                    <a:ext uri="{9D8B030D-6E8A-4147-A177-3AD203B41FA5}">
                      <a16:colId xmlns:a16="http://schemas.microsoft.com/office/drawing/2014/main" val="654725291"/>
                    </a:ext>
                  </a:extLst>
                </a:gridCol>
                <a:gridCol w="661182">
                  <a:extLst>
                    <a:ext uri="{9D8B030D-6E8A-4147-A177-3AD203B41FA5}">
                      <a16:colId xmlns:a16="http://schemas.microsoft.com/office/drawing/2014/main" val="1841262545"/>
                    </a:ext>
                  </a:extLst>
                </a:gridCol>
                <a:gridCol w="661181">
                  <a:extLst>
                    <a:ext uri="{9D8B030D-6E8A-4147-A177-3AD203B41FA5}">
                      <a16:colId xmlns:a16="http://schemas.microsoft.com/office/drawing/2014/main" val="1551438419"/>
                    </a:ext>
                  </a:extLst>
                </a:gridCol>
                <a:gridCol w="506437">
                  <a:extLst>
                    <a:ext uri="{9D8B030D-6E8A-4147-A177-3AD203B41FA5}">
                      <a16:colId xmlns:a16="http://schemas.microsoft.com/office/drawing/2014/main" val="109458888"/>
                    </a:ext>
                  </a:extLst>
                </a:gridCol>
                <a:gridCol w="520505">
                  <a:extLst>
                    <a:ext uri="{9D8B030D-6E8A-4147-A177-3AD203B41FA5}">
                      <a16:colId xmlns:a16="http://schemas.microsoft.com/office/drawing/2014/main" val="3891771913"/>
                    </a:ext>
                  </a:extLst>
                </a:gridCol>
                <a:gridCol w="565049">
                  <a:extLst>
                    <a:ext uri="{9D8B030D-6E8A-4147-A177-3AD203B41FA5}">
                      <a16:colId xmlns:a16="http://schemas.microsoft.com/office/drawing/2014/main" val="205608634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４</a:t>
                      </a:r>
                      <a:endParaRPr kumimoji="1" lang="en-US" altLang="ja-JP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</a:t>
                      </a:r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11</a:t>
                      </a:r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43730"/>
                  </a:ext>
                </a:extLst>
              </a:tr>
              <a:tr h="581535">
                <a:tc gridSpan="2"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通知表成績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15073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通知表所見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823873"/>
                  </a:ext>
                </a:extLst>
              </a:tr>
              <a:tr h="601395">
                <a:tc rowSpan="3"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来</a:t>
                      </a:r>
                      <a:endParaRPr kumimoji="1" lang="en-US" altLang="ja-JP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個人面談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307190"/>
                  </a:ext>
                </a:extLst>
              </a:tr>
              <a:tr h="56643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保護者会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366117"/>
                  </a:ext>
                </a:extLst>
              </a:tr>
              <a:tr h="625599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公開等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>
                          <a:solidFill>
                            <a:srgbClr val="7030A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rgbClr val="7030A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760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592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　令和９年度を視野に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○新校舎でのスタートをどのように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○徒歩での安全な通学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（徒歩通学経験は現３，４年のみ）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○学校行事等のあり方　　　　　など</a:t>
            </a:r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46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★熱中症予防</a:t>
            </a:r>
            <a:endParaRPr kumimoji="1" lang="en-US" altLang="ja-JP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○熱中症警戒アラート発出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＋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○江戸川臨界の暑さ指数３１以上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ja-JP" altLang="en-US" sz="4000" b="1" u="sng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⇒すべての運動、屋外活動等を中止</a:t>
            </a:r>
            <a:endParaRPr kumimoji="1" lang="ja-JP" altLang="en-US" sz="4000" b="1" u="sng" dirty="0">
              <a:solidFill>
                <a:srgbClr val="7030A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990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 lnSpcReduction="10000"/>
          </a:bodyPr>
          <a:lstStyle/>
          <a:p>
            <a:pPr algn="l"/>
            <a:r>
              <a:rPr lang="ja-JP" altLang="en-US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★７月１４日（月）５校時</a:t>
            </a:r>
            <a:endParaRPr lang="en-US" altLang="ja-JP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集団下校訓練</a:t>
            </a:r>
            <a:endParaRPr lang="en-US" altLang="ja-JP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4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スクールバスは１３時３０分発予定</a:t>
            </a:r>
            <a:endParaRPr lang="en-US" altLang="ja-JP" sz="44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バス乗車中、降車場所から自宅まで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も訓練と位置付けていますので、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学校だよりの行事予定は５時間授業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となっています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4578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１学期、ありがとうございました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安全第一の夏休みになりますように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２学期もよろしくお願いします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92EC1BD-F405-469E-9F8C-DD0C319DA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188" y="4440456"/>
            <a:ext cx="2183485" cy="163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4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　１学期を振り返って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（１）子どもたちの様子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子どもたちが主役の学校をめざして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あいさつ　学校図書館　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スポーツフェスティバル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学習発表会　　　　　　など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F9C213C-8C24-425D-BDB8-8F919CAD7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15" y="3094892"/>
            <a:ext cx="2125186" cy="159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9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endParaRPr kumimoji="1" lang="en-US" altLang="ja-JP" sz="4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○選ぶ　○決める　○判断する</a:t>
            </a:r>
            <a:endParaRPr kumimoji="1" lang="en-US" altLang="ja-JP" sz="4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800" b="1" dirty="0">
                <a:solidFill>
                  <a:srgbClr val="FFFF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自分で考える</a:t>
            </a:r>
            <a:endParaRPr kumimoji="1" lang="en-US" altLang="ja-JP" sz="4800" b="1" dirty="0">
              <a:solidFill>
                <a:srgbClr val="FFFF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4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4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4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4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意欲　責任感　行動力</a:t>
            </a:r>
            <a:endParaRPr kumimoji="1" lang="ja-JP" altLang="en-US" sz="44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B7218E00-A66C-431F-BD64-FE38B9BD1632}"/>
              </a:ext>
            </a:extLst>
          </p:cNvPr>
          <p:cNvSpPr/>
          <p:nvPr/>
        </p:nvSpPr>
        <p:spPr>
          <a:xfrm>
            <a:off x="1702191" y="1111347"/>
            <a:ext cx="8778240" cy="2317653"/>
          </a:xfrm>
          <a:prstGeom prst="ellips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75141A1-9CA3-4D4F-9B2F-9A8BBBB19857}"/>
              </a:ext>
            </a:extLst>
          </p:cNvPr>
          <p:cNvSpPr/>
          <p:nvPr/>
        </p:nvSpPr>
        <p:spPr>
          <a:xfrm>
            <a:off x="2940423" y="5009028"/>
            <a:ext cx="6060141" cy="1255059"/>
          </a:xfrm>
          <a:prstGeom prst="round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8A1C21DB-730F-41DA-B8F4-CED972D3AC83}"/>
              </a:ext>
            </a:extLst>
          </p:cNvPr>
          <p:cNvSpPr/>
          <p:nvPr/>
        </p:nvSpPr>
        <p:spPr>
          <a:xfrm>
            <a:off x="5445852" y="3812241"/>
            <a:ext cx="1290917" cy="627529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7E5F279E-9512-469D-A695-6A381021DF17}"/>
              </a:ext>
            </a:extLst>
          </p:cNvPr>
          <p:cNvSpPr/>
          <p:nvPr/>
        </p:nvSpPr>
        <p:spPr>
          <a:xfrm>
            <a:off x="3639671" y="2278966"/>
            <a:ext cx="4912658" cy="959533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67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（２）スクールバスの状況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安全を第一に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▲「慣れ」　▲「油断」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F487B52-D12E-4BFE-B359-BFE812CF27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8" y="3964398"/>
            <a:ext cx="2818230" cy="21136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6C896D7-D1C2-4366-9A40-CC2BB5B289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523" y="3964399"/>
            <a:ext cx="2818228" cy="211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545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（３）改築の状況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・地下躯体工事（杭工事等）</a:t>
            </a:r>
            <a:br>
              <a:rPr lang="en-US" altLang="ja-JP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～Ｒ７．９</a:t>
            </a:r>
            <a:br>
              <a:rPr lang="en-US" altLang="ja-JP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・地上躯体工事</a:t>
            </a:r>
            <a:br>
              <a:rPr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～Ｒ８．５　</a:t>
            </a:r>
            <a:br>
              <a:rPr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・仕上げ工事（外装・内装工事）</a:t>
            </a:r>
            <a:br>
              <a:rPr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～Ｒ９．１</a:t>
            </a:r>
            <a:br>
              <a:rPr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0E1153-6ABF-4D88-8EA8-EF3DA6DBE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741" y="887505"/>
            <a:ext cx="2474259" cy="185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93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　２学期の行事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（１）スポーツフェスティバル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実行委員会（６年生</a:t>
            </a: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○目的　　○目的実現のための取組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・時間や会場の状況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・１年生から５年生は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保護者、地域の方々は　など</a:t>
            </a:r>
          </a:p>
        </p:txBody>
      </p:sp>
    </p:spTree>
    <p:extLst>
      <p:ext uri="{BB962C8B-B14F-4D97-AF65-F5344CB8AC3E}">
        <p14:creationId xmlns:p14="http://schemas.microsoft.com/office/powerpoint/2010/main" val="107293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＊準備、急な対応等の都合上、現在の　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仮校舎の校庭で実施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＊１０月４日（土）に雨天等の場合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予備日１０月７日（火）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スクールバス登下校のため、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急遽日曜日等への変更は困難</a:t>
            </a:r>
          </a:p>
          <a:p>
            <a:pPr algn="l"/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2F15801-77F4-415F-8211-125A6BDFF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4093" y="4600135"/>
            <a:ext cx="1930049" cy="147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7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87505"/>
            <a:ext cx="9144000" cy="5190565"/>
          </a:xfr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（２）学習発表会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実行委員会（６年生</a:t>
            </a: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・音楽発表　・図工発表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その枠組みの中で子どもたちの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アイデアなども活かした内容・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運営を検討中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8393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C6B9D1F-EE8D-4AC2-94D1-EBB12B6AB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495" y="887505"/>
            <a:ext cx="9412940" cy="5190565"/>
          </a:xfr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令和８年度に向けて</a:t>
            </a:r>
            <a:endParaRPr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（１）体育着・水着について</a:t>
            </a:r>
            <a:r>
              <a:rPr kumimoji="1" lang="en-US" altLang="ja-JP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検討中</a:t>
            </a:r>
            <a:r>
              <a:rPr kumimoji="1" lang="en-US" altLang="ja-JP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＜案＞</a:t>
            </a:r>
            <a:endParaRPr kumimoji="1" lang="en-US" altLang="ja-JP" sz="40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○体育着上：白のＴシャツ等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校章のプリントなし</a:t>
            </a:r>
            <a:endParaRPr kumimoji="1" lang="en-US" altLang="ja-JP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○体育着下：紺色のクォーターパンツ　</a:t>
            </a:r>
          </a:p>
          <a:p>
            <a:pPr algn="l"/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○赤白帽子：つばありの赤白帽子　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3F7CD90-B5A6-4670-BEB7-D1849B25A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253" y="2250831"/>
            <a:ext cx="1774182" cy="133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79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631</Words>
  <Application>Microsoft Office PowerPoint</Application>
  <PresentationFormat>ワイド画面</PresentationFormat>
  <Paragraphs>141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4" baseType="lpstr">
      <vt:lpstr>HGP創英角ｺﾞｼｯｸUB</vt:lpstr>
      <vt:lpstr>HGP創英角ﾎﾟｯﾌﾟ体</vt:lpstr>
      <vt:lpstr>HG丸ｺﾞｼｯｸM-PRO</vt:lpstr>
      <vt:lpstr>ＭＳ Ｐゴシック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ic260890</dc:creator>
  <cp:lastModifiedBy>ic260890</cp:lastModifiedBy>
  <cp:revision>25</cp:revision>
  <cp:lastPrinted>2025-07-01T23:48:42Z</cp:lastPrinted>
  <dcterms:created xsi:type="dcterms:W3CDTF">2025-06-22T23:49:55Z</dcterms:created>
  <dcterms:modified xsi:type="dcterms:W3CDTF">2025-07-02T06:03:43Z</dcterms:modified>
</cp:coreProperties>
</file>