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75" r:id="rId4"/>
    <p:sldId id="273" r:id="rId5"/>
    <p:sldId id="272" r:id="rId6"/>
    <p:sldId id="271" r:id="rId7"/>
    <p:sldId id="265" r:id="rId8"/>
    <p:sldId id="270" r:id="rId9"/>
    <p:sldId id="269" r:id="rId10"/>
    <p:sldId id="264" r:id="rId11"/>
    <p:sldId id="268" r:id="rId12"/>
    <p:sldId id="267" r:id="rId13"/>
    <p:sldId id="263" r:id="rId14"/>
    <p:sldId id="266" r:id="rId15"/>
    <p:sldId id="274" r:id="rId16"/>
  </p:sldIdLst>
  <p:sldSz cx="12192000" cy="6858000"/>
  <p:notesSz cx="6888163" cy="10018713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32794" autoAdjust="0"/>
    <p:restoredTop sz="94660"/>
  </p:normalViewPr>
  <p:slideViewPr>
    <p:cSldViewPr snapToGrid="0">
      <p:cViewPr varScale="1">
        <p:scale>
          <a:sx n="68" d="100"/>
          <a:sy n="68" d="100"/>
        </p:scale>
        <p:origin x="90" y="1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143220C-DF20-4192-ADF9-600296B1DAB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BA6AE6B4-81B9-4603-89F3-D08141ACB77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B124E19B-E64B-4AEC-91A4-00E0DCD0EA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0C9E5-851C-4F79-BDBD-8907C4EF1C82}" type="datetimeFigureOut">
              <a:rPr kumimoji="1" lang="ja-JP" altLang="en-US" smtClean="0"/>
              <a:t>2025/7/2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D752E9AD-2A7A-462F-B527-0D02FA809B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9B3DE8EF-9E49-4F2E-BB04-7FD871D1CC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BD0A4-4865-4543-93B4-438122D2A4D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621734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2947E38-D49D-4242-86AF-C016AE9E15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5C49EE59-C79A-40AE-B6F2-F9B9CB594D4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E299E015-A74F-44CA-9FE6-CCB5AA7CAB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0C9E5-851C-4F79-BDBD-8907C4EF1C82}" type="datetimeFigureOut">
              <a:rPr kumimoji="1" lang="ja-JP" altLang="en-US" smtClean="0"/>
              <a:t>2025/7/2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C80A5093-4351-4F64-9322-0BE567E330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ABC93A6A-1757-4A38-A86B-D4135077B6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BD0A4-4865-4543-93B4-438122D2A4D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921607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6F0EFA95-67DA-4C6E-9FA9-D95DD715BB8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50780CEC-58AA-45E5-A4CF-0D3A0A97D7C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E2AB5307-F7CD-4B83-908E-272F2F0EF1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0C9E5-851C-4F79-BDBD-8907C4EF1C82}" type="datetimeFigureOut">
              <a:rPr kumimoji="1" lang="ja-JP" altLang="en-US" smtClean="0"/>
              <a:t>2025/7/2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422A8D2A-B7CE-4656-A4DE-543D9DC084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16FB6075-7248-408F-B947-8474ED5A73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BD0A4-4865-4543-93B4-438122D2A4D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402212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600403D-E215-426E-AD78-8C5A9BB0E0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5091601D-8E72-4533-8C8A-BDD762E758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C4519A4A-3B98-47BD-BDA3-8ECB206B53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0C9E5-851C-4F79-BDBD-8907C4EF1C82}" type="datetimeFigureOut">
              <a:rPr kumimoji="1" lang="ja-JP" altLang="en-US" smtClean="0"/>
              <a:t>2025/7/2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67739653-69E3-47B5-AB96-B176170CCC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D27792C4-EF15-4DE9-97EC-13C64BB748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BD0A4-4865-4543-93B4-438122D2A4D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805888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13296F4-5417-480A-8BE7-7D99F798F1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1F495B58-EA22-4767-B642-36A4AD11EF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EA0753DE-547F-48A6-9EA6-45D0B6F60B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0C9E5-851C-4F79-BDBD-8907C4EF1C82}" type="datetimeFigureOut">
              <a:rPr kumimoji="1" lang="ja-JP" altLang="en-US" smtClean="0"/>
              <a:t>2025/7/2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03D0FF8D-66C2-49AF-8E35-0F5C1F210D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30D02D2C-EEEB-4928-AA14-C7E75574CC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BD0A4-4865-4543-93B4-438122D2A4D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498649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D7DC080-F211-4892-8CE4-8517A59EE7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1DDC97D4-0993-4F4A-A948-1DD892CF242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1DF51985-26F5-48C8-B878-4149F61B6A0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20E96385-44F0-4A6C-90BD-64BD2D1D85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0C9E5-851C-4F79-BDBD-8907C4EF1C82}" type="datetimeFigureOut">
              <a:rPr kumimoji="1" lang="ja-JP" altLang="en-US" smtClean="0"/>
              <a:t>2025/7/2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36D90B8B-BA87-4F13-8DA3-672E02B23C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4878B50C-9D8F-4D3B-A458-2DE927BB86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BD0A4-4865-4543-93B4-438122D2A4D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287223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1DE63A1-F5A8-4BA9-AB02-61E27D9B07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EB0EE0FD-D90A-492F-8B9B-C68640F6BD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98671B3F-55C2-4AA3-926E-A034A3BA5CA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485F5489-7BAC-4431-A66F-D2D7B50FFC7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B3555F8F-8A67-48E6-83E3-E17CEB76072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A3E4161B-3CA2-434E-8474-BD8BA1C625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0C9E5-851C-4F79-BDBD-8907C4EF1C82}" type="datetimeFigureOut">
              <a:rPr kumimoji="1" lang="ja-JP" altLang="en-US" smtClean="0"/>
              <a:t>2025/7/2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E1DEE783-4F94-4B54-899F-F31E3B068F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5777670D-6907-48C9-A16F-5518324AA7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BD0A4-4865-4543-93B4-438122D2A4D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282748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8886F40-0C34-4A5A-AEBF-BE2540D0D3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925DCC34-E657-4837-BBD3-5D035276BF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0C9E5-851C-4F79-BDBD-8907C4EF1C82}" type="datetimeFigureOut">
              <a:rPr kumimoji="1" lang="ja-JP" altLang="en-US" smtClean="0"/>
              <a:t>2025/7/2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E971D11B-4874-446E-B8FC-705355B894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9921F845-97CA-4778-9F43-EF3FEDAC9D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BD0A4-4865-4543-93B4-438122D2A4D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388977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D73AA6DB-CDF0-44A4-9F00-028C31B5E1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0C9E5-851C-4F79-BDBD-8907C4EF1C82}" type="datetimeFigureOut">
              <a:rPr kumimoji="1" lang="ja-JP" altLang="en-US" smtClean="0"/>
              <a:t>2025/7/2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F2DDE1F8-8A2B-4F84-BED3-33E32B1966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194792C5-3D9C-4E0F-98C2-5F5263F222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BD0A4-4865-4543-93B4-438122D2A4D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912144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9DD22A1-1429-41F8-9824-A6C42836BA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FDE1E0CE-4085-4499-B5E8-3D61A6A747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F27ADEF3-85DF-46FF-8543-93E61206210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1E26EFCA-F2EF-409D-B2DB-58F60660A3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0C9E5-851C-4F79-BDBD-8907C4EF1C82}" type="datetimeFigureOut">
              <a:rPr kumimoji="1" lang="ja-JP" altLang="en-US" smtClean="0"/>
              <a:t>2025/7/2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F081454A-887B-47F3-B53D-285887EC22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C8EF0365-7C5B-4265-B25F-94BE35BFB8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BD0A4-4865-4543-93B4-438122D2A4D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985095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5D30CE7-895A-400C-B7F6-0A2088F8D6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37F44B4C-0728-44C2-9C8E-AE563BA537C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395FDAF4-AECA-407D-8B68-C06821BD883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243521B7-FA40-486F-A606-46CB11F61A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30C9E5-851C-4F79-BDBD-8907C4EF1C82}" type="datetimeFigureOut">
              <a:rPr kumimoji="1" lang="ja-JP" altLang="en-US" smtClean="0"/>
              <a:t>2025/7/2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3892F4DA-D887-4F48-BEB6-C14708D42A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7EB02124-9D2C-4FEC-A666-516E4AADCF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1BD0A4-4865-4543-93B4-438122D2A4D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297916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0">
              <a:schemeClr val="accent1">
                <a:lumMod val="5000"/>
                <a:lumOff val="95000"/>
              </a:schemeClr>
            </a:gs>
            <a:gs pos="41000">
              <a:schemeClr val="accent1">
                <a:lumMod val="45000"/>
                <a:lumOff val="55000"/>
              </a:schemeClr>
            </a:gs>
            <a:gs pos="64000">
              <a:schemeClr val="accent1">
                <a:lumMod val="45000"/>
                <a:lumOff val="55000"/>
              </a:schemeClr>
            </a:gs>
            <a:gs pos="26000">
              <a:schemeClr val="accent1">
                <a:lumMod val="30000"/>
                <a:lumOff val="70000"/>
              </a:schemeClr>
            </a:gs>
          </a:gsLst>
          <a:lin ang="2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4DFD5115-C9D3-47BE-A211-E43BE0E8D8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89E076A4-5A72-48AC-B45A-C1A4614034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51668466-0446-4701-B4A2-92DEC739FBF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30C9E5-851C-4F79-BDBD-8907C4EF1C82}" type="datetimeFigureOut">
              <a:rPr kumimoji="1" lang="ja-JP" altLang="en-US" smtClean="0"/>
              <a:t>2025/7/2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B3E10A5B-AFC8-4436-B8E9-0F874346351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310D334F-E2D0-4054-9A9F-F2707321137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1BD0A4-4865-4543-93B4-438122D2A4D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874658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字幕 2">
            <a:extLst>
              <a:ext uri="{FF2B5EF4-FFF2-40B4-BE49-F238E27FC236}">
                <a16:creationId xmlns:a16="http://schemas.microsoft.com/office/drawing/2014/main" id="{EC6B9D1F-EE8D-4AC2-94D1-EBB12B6ABB0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833717"/>
            <a:ext cx="9144000" cy="5190565"/>
          </a:xfrm>
          <a:gradFill>
            <a:gsLst>
              <a:gs pos="86000">
                <a:schemeClr val="accent1">
                  <a:lumMod val="21000"/>
                  <a:lumOff val="79000"/>
                </a:schemeClr>
              </a:gs>
              <a:gs pos="41000">
                <a:schemeClr val="accent1">
                  <a:lumMod val="45000"/>
                  <a:lumOff val="55000"/>
                </a:schemeClr>
              </a:gs>
              <a:gs pos="64000">
                <a:schemeClr val="accent1">
                  <a:lumMod val="45000"/>
                  <a:lumOff val="55000"/>
                </a:schemeClr>
              </a:gs>
              <a:gs pos="26000">
                <a:schemeClr val="accent1">
                  <a:lumMod val="30000"/>
                  <a:lumOff val="70000"/>
                </a:schemeClr>
              </a:gs>
            </a:gsLst>
            <a:lin ang="2400000" scaled="0"/>
          </a:gradFill>
        </p:spPr>
        <p:txBody>
          <a:bodyPr>
            <a:normAutofit lnSpcReduction="10000"/>
          </a:bodyPr>
          <a:lstStyle/>
          <a:p>
            <a:pPr algn="l"/>
            <a:r>
              <a:rPr lang="ja-JP" altLang="en-US" sz="48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保護者会全体会</a:t>
            </a:r>
            <a:endParaRPr lang="en-US" altLang="ja-JP" sz="4800" b="1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algn="l"/>
            <a:endParaRPr kumimoji="1" lang="en-US" altLang="ja-JP" sz="4000" b="1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algn="l"/>
            <a:endParaRPr lang="en-US" altLang="ja-JP" sz="4000" b="1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algn="l"/>
            <a:endParaRPr kumimoji="1" lang="en-US" altLang="ja-JP" sz="4000" b="1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algn="l"/>
            <a:endParaRPr lang="en-US" altLang="ja-JP" sz="4000" b="1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algn="l"/>
            <a:endParaRPr kumimoji="1" lang="en-US" altLang="ja-JP" sz="4000" b="1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algn="l"/>
            <a:endParaRPr lang="en-US" altLang="ja-JP" sz="4000" b="1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algn="l"/>
            <a:r>
              <a:rPr kumimoji="1" lang="ja-JP" altLang="en-US" sz="4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　　　　　７月２日　一之江小学校</a:t>
            </a: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0CD50281-4EED-46E6-9AC2-98A75B7E2BD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0126" y="1477108"/>
            <a:ext cx="4407874" cy="3305906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3E6B83A9-83A5-4B0F-8C91-B36D5A7D5FB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0472" y="2573354"/>
            <a:ext cx="2946213" cy="2209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61676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字幕 2">
            <a:extLst>
              <a:ext uri="{FF2B5EF4-FFF2-40B4-BE49-F238E27FC236}">
                <a16:creationId xmlns:a16="http://schemas.microsoft.com/office/drawing/2014/main" id="{EC6B9D1F-EE8D-4AC2-94D1-EBB12B6ABB0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887505"/>
            <a:ext cx="9144000" cy="5190565"/>
          </a:xfrm>
        </p:spPr>
        <p:txBody>
          <a:bodyPr>
            <a:normAutofit lnSpcReduction="10000"/>
          </a:bodyPr>
          <a:lstStyle/>
          <a:p>
            <a:pPr algn="l"/>
            <a:r>
              <a:rPr lang="ja-JP" altLang="en-US" sz="4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</a:t>
            </a:r>
            <a:r>
              <a:rPr lang="ja-JP" altLang="en-US" sz="4000" b="1" dirty="0">
                <a:solidFill>
                  <a:srgbClr val="FF00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＜案＞</a:t>
            </a:r>
            <a:endParaRPr lang="en-US" altLang="ja-JP" sz="4000" b="1" dirty="0">
              <a:solidFill>
                <a:srgbClr val="FF0000"/>
              </a:solidFill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  <a:p>
            <a:pPr algn="l"/>
            <a:r>
              <a:rPr kumimoji="1" lang="ja-JP" altLang="en-US" sz="4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○水着　：指定しない　</a:t>
            </a:r>
            <a:endParaRPr kumimoji="1" lang="en-US" altLang="ja-JP" sz="4000" b="1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algn="l"/>
            <a:r>
              <a:rPr lang="ja-JP" altLang="en-US" sz="4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</a:t>
            </a:r>
            <a:r>
              <a:rPr kumimoji="1" lang="ja-JP" altLang="en-US" sz="4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○水泳帽：一色に統一する</a:t>
            </a:r>
          </a:p>
          <a:p>
            <a:pPr algn="l"/>
            <a:endParaRPr kumimoji="1" lang="en-US" altLang="ja-JP" sz="4000" b="1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algn="l"/>
            <a:r>
              <a:rPr lang="ja-JP" altLang="en-US" sz="4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</a:t>
            </a:r>
            <a:r>
              <a:rPr kumimoji="1" lang="ja-JP" altLang="en-US" sz="4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◆記名の仕方は簡易な形に</a:t>
            </a:r>
            <a:endParaRPr kumimoji="1" lang="en-US" altLang="ja-JP" sz="4000" b="1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algn="l"/>
            <a:r>
              <a:rPr lang="ja-JP" altLang="en-US" sz="4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　（但し、</a:t>
            </a:r>
            <a:r>
              <a:rPr kumimoji="1" lang="ja-JP" altLang="en-US" sz="4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必ず記名）</a:t>
            </a:r>
          </a:p>
          <a:p>
            <a:pPr algn="l"/>
            <a:endParaRPr kumimoji="1" lang="en-US" altLang="ja-JP" sz="4000" b="1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algn="l"/>
            <a:r>
              <a:rPr lang="ja-JP" altLang="en-US" sz="4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現在使用中のものは卒業までどうぞ</a:t>
            </a:r>
            <a:endParaRPr kumimoji="1" lang="ja-JP" altLang="en-US" sz="4000" b="1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8FB74D14-75C5-433D-960E-C28A26E44B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1364" y="1534619"/>
            <a:ext cx="2136636" cy="16024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06702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字幕 2">
            <a:extLst>
              <a:ext uri="{FF2B5EF4-FFF2-40B4-BE49-F238E27FC236}">
                <a16:creationId xmlns:a16="http://schemas.microsoft.com/office/drawing/2014/main" id="{EC6B9D1F-EE8D-4AC2-94D1-EBB12B6ABB0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887505"/>
            <a:ext cx="9144000" cy="5190565"/>
          </a:xfrm>
        </p:spPr>
        <p:txBody>
          <a:bodyPr>
            <a:normAutofit fontScale="25000" lnSpcReduction="20000"/>
          </a:bodyPr>
          <a:lstStyle/>
          <a:p>
            <a:pPr algn="l"/>
            <a:r>
              <a:rPr lang="ja-JP" altLang="en-US" sz="16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（２）保護者の方々との連携</a:t>
            </a:r>
            <a:endParaRPr lang="en-US" altLang="ja-JP" sz="8400" b="1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algn="l"/>
            <a:endParaRPr lang="en-US" altLang="ja-JP" sz="8400" b="1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algn="l"/>
            <a:endParaRPr lang="en-US" altLang="ja-JP" sz="8400" b="1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algn="l"/>
            <a:endParaRPr lang="en-US" altLang="ja-JP" sz="8400" b="1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algn="l"/>
            <a:endParaRPr lang="en-US" altLang="ja-JP" sz="8400" b="1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algn="l"/>
            <a:endParaRPr lang="en-US" altLang="ja-JP" sz="8400" b="1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algn="l"/>
            <a:endParaRPr lang="en-US" altLang="ja-JP" sz="7300" b="1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algn="l"/>
            <a:endParaRPr lang="en-US" altLang="ja-JP" sz="4000" b="1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algn="l"/>
            <a:endParaRPr lang="en-US" altLang="ja-JP" sz="4000" b="1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algn="l"/>
            <a:endParaRPr lang="en-US" altLang="ja-JP" sz="4000" b="1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algn="l"/>
            <a:endParaRPr lang="en-US" altLang="ja-JP" sz="4000" b="1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algn="l"/>
            <a:endParaRPr lang="en-US" altLang="ja-JP" sz="4000" b="1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algn="l"/>
            <a:endParaRPr lang="en-US" altLang="ja-JP" sz="4000" b="1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algn="l"/>
            <a:endParaRPr lang="en-US" altLang="ja-JP" sz="4000" b="1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algn="l"/>
            <a:r>
              <a:rPr lang="ja-JP" altLang="en-US" sz="4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　　　　　　　　</a:t>
            </a:r>
            <a:endParaRPr lang="en-US" altLang="ja-JP" sz="4000" b="1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algn="l"/>
            <a:r>
              <a:rPr lang="ja-JP" altLang="en-US" sz="4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　　　　　　　　　　　　　　　　　　　　　　　　　　　　　　　　　　　　　</a:t>
            </a:r>
            <a:r>
              <a:rPr lang="ja-JP" altLang="en-US" sz="16000" b="1" dirty="0">
                <a:solidFill>
                  <a:srgbClr val="FF00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～改善を検討中～</a:t>
            </a:r>
            <a:endParaRPr lang="en-US" altLang="ja-JP" sz="16000" b="1" dirty="0">
              <a:solidFill>
                <a:srgbClr val="FF0000"/>
              </a:solidFill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  <a:p>
            <a:pPr algn="l"/>
            <a:endParaRPr kumimoji="1" lang="ja-JP" altLang="en-US" sz="4000" b="1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graphicFrame>
        <p:nvGraphicFramePr>
          <p:cNvPr id="5" name="表 5">
            <a:extLst>
              <a:ext uri="{FF2B5EF4-FFF2-40B4-BE49-F238E27FC236}">
                <a16:creationId xmlns:a16="http://schemas.microsoft.com/office/drawing/2014/main" id="{0C2B9C46-BF81-4297-8225-68702CF6011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43465870"/>
              </p:ext>
            </p:extLst>
          </p:nvPr>
        </p:nvGraphicFramePr>
        <p:xfrm>
          <a:off x="1311813" y="1384632"/>
          <a:ext cx="9568373" cy="3840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04911">
                  <a:extLst>
                    <a:ext uri="{9D8B030D-6E8A-4147-A177-3AD203B41FA5}">
                      <a16:colId xmlns:a16="http://schemas.microsoft.com/office/drawing/2014/main" val="122116186"/>
                    </a:ext>
                  </a:extLst>
                </a:gridCol>
                <a:gridCol w="2067951">
                  <a:extLst>
                    <a:ext uri="{9D8B030D-6E8A-4147-A177-3AD203B41FA5}">
                      <a16:colId xmlns:a16="http://schemas.microsoft.com/office/drawing/2014/main" val="1809575437"/>
                    </a:ext>
                  </a:extLst>
                </a:gridCol>
                <a:gridCol w="562708">
                  <a:extLst>
                    <a:ext uri="{9D8B030D-6E8A-4147-A177-3AD203B41FA5}">
                      <a16:colId xmlns:a16="http://schemas.microsoft.com/office/drawing/2014/main" val="740617992"/>
                    </a:ext>
                  </a:extLst>
                </a:gridCol>
                <a:gridCol w="576775">
                  <a:extLst>
                    <a:ext uri="{9D8B030D-6E8A-4147-A177-3AD203B41FA5}">
                      <a16:colId xmlns:a16="http://schemas.microsoft.com/office/drawing/2014/main" val="2946487449"/>
                    </a:ext>
                  </a:extLst>
                </a:gridCol>
                <a:gridCol w="520505">
                  <a:extLst>
                    <a:ext uri="{9D8B030D-6E8A-4147-A177-3AD203B41FA5}">
                      <a16:colId xmlns:a16="http://schemas.microsoft.com/office/drawing/2014/main" val="2149236217"/>
                    </a:ext>
                  </a:extLst>
                </a:gridCol>
                <a:gridCol w="562708">
                  <a:extLst>
                    <a:ext uri="{9D8B030D-6E8A-4147-A177-3AD203B41FA5}">
                      <a16:colId xmlns:a16="http://schemas.microsoft.com/office/drawing/2014/main" val="3943862300"/>
                    </a:ext>
                  </a:extLst>
                </a:gridCol>
                <a:gridCol w="548640">
                  <a:extLst>
                    <a:ext uri="{9D8B030D-6E8A-4147-A177-3AD203B41FA5}">
                      <a16:colId xmlns:a16="http://schemas.microsoft.com/office/drawing/2014/main" val="1556141544"/>
                    </a:ext>
                  </a:extLst>
                </a:gridCol>
                <a:gridCol w="534572">
                  <a:extLst>
                    <a:ext uri="{9D8B030D-6E8A-4147-A177-3AD203B41FA5}">
                      <a16:colId xmlns:a16="http://schemas.microsoft.com/office/drawing/2014/main" val="300045957"/>
                    </a:ext>
                  </a:extLst>
                </a:gridCol>
                <a:gridCol w="675249">
                  <a:extLst>
                    <a:ext uri="{9D8B030D-6E8A-4147-A177-3AD203B41FA5}">
                      <a16:colId xmlns:a16="http://schemas.microsoft.com/office/drawing/2014/main" val="654725291"/>
                    </a:ext>
                  </a:extLst>
                </a:gridCol>
                <a:gridCol w="661182">
                  <a:extLst>
                    <a:ext uri="{9D8B030D-6E8A-4147-A177-3AD203B41FA5}">
                      <a16:colId xmlns:a16="http://schemas.microsoft.com/office/drawing/2014/main" val="1841262545"/>
                    </a:ext>
                  </a:extLst>
                </a:gridCol>
                <a:gridCol w="661181">
                  <a:extLst>
                    <a:ext uri="{9D8B030D-6E8A-4147-A177-3AD203B41FA5}">
                      <a16:colId xmlns:a16="http://schemas.microsoft.com/office/drawing/2014/main" val="1551438419"/>
                    </a:ext>
                  </a:extLst>
                </a:gridCol>
                <a:gridCol w="506437">
                  <a:extLst>
                    <a:ext uri="{9D8B030D-6E8A-4147-A177-3AD203B41FA5}">
                      <a16:colId xmlns:a16="http://schemas.microsoft.com/office/drawing/2014/main" val="109458888"/>
                    </a:ext>
                  </a:extLst>
                </a:gridCol>
                <a:gridCol w="520505">
                  <a:extLst>
                    <a:ext uri="{9D8B030D-6E8A-4147-A177-3AD203B41FA5}">
                      <a16:colId xmlns:a16="http://schemas.microsoft.com/office/drawing/2014/main" val="3891771913"/>
                    </a:ext>
                  </a:extLst>
                </a:gridCol>
                <a:gridCol w="565049">
                  <a:extLst>
                    <a:ext uri="{9D8B030D-6E8A-4147-A177-3AD203B41FA5}">
                      <a16:colId xmlns:a16="http://schemas.microsoft.com/office/drawing/2014/main" val="2056086348"/>
                    </a:ext>
                  </a:extLst>
                </a:gridCol>
              </a:tblGrid>
              <a:tr h="0">
                <a:tc gridSpan="2">
                  <a:txBody>
                    <a:bodyPr/>
                    <a:lstStyle/>
                    <a:p>
                      <a:endParaRPr kumimoji="1" lang="ja-JP" altLang="en-US" sz="3600" dirty="0"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ja-JP" altLang="en-US" sz="3600" dirty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４</a:t>
                      </a:r>
                      <a:endParaRPr kumimoji="1" lang="en-US" altLang="ja-JP" sz="3600" dirty="0"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ja-JP" altLang="en-US" sz="3600" dirty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５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ja-JP" altLang="en-US" sz="3600" dirty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６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ja-JP" altLang="en-US" sz="3600" dirty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７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ja-JP" altLang="en-US" sz="3600" dirty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８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ja-JP" altLang="en-US" sz="3600" dirty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９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sz="3600" dirty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10</a:t>
                      </a:r>
                      <a:endParaRPr kumimoji="1" lang="ja-JP" altLang="en-US" sz="3600" dirty="0"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sz="3600" dirty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11</a:t>
                      </a:r>
                      <a:endParaRPr kumimoji="1" lang="ja-JP" altLang="en-US" sz="3600" dirty="0"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sz="3600" dirty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12</a:t>
                      </a:r>
                      <a:endParaRPr kumimoji="1" lang="ja-JP" altLang="en-US" sz="3600" dirty="0"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ja-JP" altLang="en-US" sz="3600" dirty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１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ja-JP" altLang="en-US" sz="3600" dirty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２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ja-JP" altLang="en-US" sz="3600" dirty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３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33343730"/>
                  </a:ext>
                </a:extLst>
              </a:tr>
              <a:tr h="581535">
                <a:tc gridSpan="2">
                  <a:txBody>
                    <a:bodyPr/>
                    <a:lstStyle/>
                    <a:p>
                      <a:r>
                        <a:rPr kumimoji="1" lang="ja-JP" altLang="en-US" sz="3600" dirty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通知表成績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sz="3600" dirty="0"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sz="3600" dirty="0"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sz="3600" dirty="0"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ja-JP" altLang="en-US" sz="3600" dirty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○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sz="3600" dirty="0"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sz="3600" dirty="0"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sz="3600" dirty="0"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sz="3600" dirty="0"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ja-JP" altLang="en-US" sz="3600" dirty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○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sz="3600" dirty="0"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sz="3600" dirty="0"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ja-JP" altLang="en-US" sz="3600" dirty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○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06150734"/>
                  </a:ext>
                </a:extLst>
              </a:tr>
              <a:tr h="0">
                <a:tc gridSpan="2">
                  <a:txBody>
                    <a:bodyPr/>
                    <a:lstStyle/>
                    <a:p>
                      <a:r>
                        <a:rPr kumimoji="1" lang="ja-JP" altLang="en-US" sz="3600" dirty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通知表所見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sz="3600"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sz="3600" dirty="0"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sz="3600" dirty="0"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ja-JP" altLang="en-US" sz="3600" dirty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○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sz="3600" dirty="0"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sz="3600" dirty="0"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sz="3600" dirty="0"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sz="3600" dirty="0"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sz="3600" dirty="0"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sz="3600" dirty="0"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sz="3600" dirty="0">
                        <a:latin typeface="ＭＳ ゴシック" panose="020B0609070205080204" pitchFamily="49" charset="-128"/>
                        <a:ea typeface="ＭＳ ゴシック" panose="020B0609070205080204" pitchFamily="49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ja-JP" altLang="en-US" sz="3600" dirty="0">
                          <a:latin typeface="ＭＳ ゴシック" panose="020B0609070205080204" pitchFamily="49" charset="-128"/>
                          <a:ea typeface="ＭＳ ゴシック" panose="020B0609070205080204" pitchFamily="49" charset="-128"/>
                        </a:rPr>
                        <a:t>○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34823873"/>
                  </a:ext>
                </a:extLst>
              </a:tr>
              <a:tr h="601395">
                <a:tc rowSpan="3">
                  <a:txBody>
                    <a:bodyPr/>
                    <a:lstStyle/>
                    <a:p>
                      <a:r>
                        <a:rPr kumimoji="1" lang="ja-JP" altLang="en-US" sz="3600" dirty="0">
                          <a:solidFill>
                            <a:srgbClr val="7030A0"/>
                          </a:solidFill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来</a:t>
                      </a:r>
                      <a:endParaRPr kumimoji="1" lang="en-US" altLang="ja-JP" sz="3600" dirty="0">
                        <a:solidFill>
                          <a:srgbClr val="7030A0"/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  <a:p>
                      <a:r>
                        <a:rPr kumimoji="1" lang="ja-JP" altLang="en-US" sz="3600" dirty="0">
                          <a:solidFill>
                            <a:srgbClr val="7030A0"/>
                          </a:solidFill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校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ja-JP" altLang="en-US" sz="3600" dirty="0">
                          <a:solidFill>
                            <a:srgbClr val="7030A0"/>
                          </a:solidFill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個人面談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sz="3600" dirty="0">
                        <a:solidFill>
                          <a:srgbClr val="7030A0"/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ja-JP" altLang="en-US" sz="3600" dirty="0">
                          <a:solidFill>
                            <a:srgbClr val="7030A0"/>
                          </a:solidFill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○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sz="3600" dirty="0">
                        <a:solidFill>
                          <a:srgbClr val="7030A0"/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sz="3600" dirty="0">
                        <a:solidFill>
                          <a:srgbClr val="7030A0"/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sz="3600" dirty="0">
                        <a:solidFill>
                          <a:srgbClr val="7030A0"/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sz="3600" dirty="0">
                        <a:solidFill>
                          <a:srgbClr val="7030A0"/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sz="3600" dirty="0">
                        <a:solidFill>
                          <a:srgbClr val="7030A0"/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sz="3600" dirty="0">
                        <a:solidFill>
                          <a:srgbClr val="7030A0"/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ja-JP" altLang="en-US" sz="3600" dirty="0">
                          <a:solidFill>
                            <a:srgbClr val="7030A0"/>
                          </a:solidFill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○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sz="3600" dirty="0">
                        <a:solidFill>
                          <a:srgbClr val="7030A0"/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sz="3600" dirty="0">
                        <a:solidFill>
                          <a:srgbClr val="7030A0"/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sz="3600" dirty="0">
                        <a:solidFill>
                          <a:srgbClr val="7030A0"/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21307190"/>
                  </a:ext>
                </a:extLst>
              </a:tr>
              <a:tr h="566432">
                <a:tc v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ja-JP" altLang="en-US" sz="3600" dirty="0">
                          <a:solidFill>
                            <a:srgbClr val="7030A0"/>
                          </a:solidFill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保護者会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ja-JP" altLang="en-US" sz="3600" dirty="0">
                          <a:solidFill>
                            <a:srgbClr val="7030A0"/>
                          </a:solidFill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○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sz="3600" dirty="0">
                        <a:solidFill>
                          <a:srgbClr val="7030A0"/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sz="3600" dirty="0">
                        <a:solidFill>
                          <a:srgbClr val="7030A0"/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ja-JP" altLang="en-US" sz="3600" dirty="0">
                          <a:solidFill>
                            <a:srgbClr val="7030A0"/>
                          </a:solidFill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○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sz="3600" dirty="0">
                        <a:solidFill>
                          <a:srgbClr val="7030A0"/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sz="3600" dirty="0">
                        <a:solidFill>
                          <a:srgbClr val="7030A0"/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sz="3600" dirty="0">
                        <a:solidFill>
                          <a:srgbClr val="7030A0"/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sz="3600" dirty="0">
                        <a:solidFill>
                          <a:srgbClr val="7030A0"/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sz="3600" dirty="0">
                        <a:solidFill>
                          <a:srgbClr val="7030A0"/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sz="3600" dirty="0">
                        <a:solidFill>
                          <a:srgbClr val="7030A0"/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sz="3600" dirty="0">
                        <a:solidFill>
                          <a:srgbClr val="7030A0"/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ja-JP" altLang="en-US" sz="3600" dirty="0">
                          <a:solidFill>
                            <a:srgbClr val="7030A0"/>
                          </a:solidFill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○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84366117"/>
                  </a:ext>
                </a:extLst>
              </a:tr>
              <a:tr h="625599">
                <a:tc v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ja-JP" altLang="en-US" sz="3600" dirty="0">
                          <a:solidFill>
                            <a:srgbClr val="7030A0"/>
                          </a:solidFill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公開等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sz="3600" dirty="0">
                        <a:solidFill>
                          <a:srgbClr val="7030A0"/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sz="3600" dirty="0">
                        <a:solidFill>
                          <a:srgbClr val="7030A0"/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ja-JP" altLang="en-US" sz="3600" dirty="0">
                          <a:solidFill>
                            <a:srgbClr val="7030A0"/>
                          </a:solidFill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○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sz="3600" dirty="0">
                        <a:solidFill>
                          <a:srgbClr val="7030A0"/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sz="3600" dirty="0">
                        <a:solidFill>
                          <a:srgbClr val="7030A0"/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ja-JP" altLang="en-US" sz="3600" dirty="0">
                          <a:solidFill>
                            <a:srgbClr val="7030A0"/>
                          </a:solidFill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○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ja-JP" altLang="en-US" sz="3600" dirty="0">
                          <a:solidFill>
                            <a:srgbClr val="7030A0"/>
                          </a:solidFill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◎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ja-JP" altLang="en-US" sz="3600" dirty="0">
                          <a:solidFill>
                            <a:srgbClr val="7030A0"/>
                          </a:solidFill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◎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sz="3600" dirty="0">
                        <a:solidFill>
                          <a:srgbClr val="7030A0"/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ja-JP" altLang="en-US" sz="3600" dirty="0">
                          <a:solidFill>
                            <a:srgbClr val="7030A0"/>
                          </a:solidFill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○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sz="3600" dirty="0">
                        <a:solidFill>
                          <a:srgbClr val="7030A0"/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sz="3600" dirty="0">
                        <a:solidFill>
                          <a:srgbClr val="7030A0"/>
                        </a:solidFill>
                        <a:latin typeface="ＭＳ Ｐゴシック" panose="020B0600070205080204" pitchFamily="50" charset="-128"/>
                        <a:ea typeface="ＭＳ Ｐゴシック" panose="020B0600070205080204" pitchFamily="50" charset="-12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8476029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805920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字幕 2">
            <a:extLst>
              <a:ext uri="{FF2B5EF4-FFF2-40B4-BE49-F238E27FC236}">
                <a16:creationId xmlns:a16="http://schemas.microsoft.com/office/drawing/2014/main" id="{EC6B9D1F-EE8D-4AC2-94D1-EBB12B6ABB0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887505"/>
            <a:ext cx="9144000" cy="5190565"/>
          </a:xfrm>
        </p:spPr>
        <p:txBody>
          <a:bodyPr>
            <a:normAutofit/>
          </a:bodyPr>
          <a:lstStyle/>
          <a:p>
            <a:pPr algn="l"/>
            <a:r>
              <a:rPr lang="ja-JP" altLang="en-US" sz="4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４　令和９年度を視野に</a:t>
            </a:r>
            <a:endParaRPr lang="en-US" altLang="ja-JP" sz="4000" b="1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algn="l"/>
            <a:r>
              <a:rPr lang="ja-JP" altLang="en-US" sz="4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○新校舎でのスタートをどのように</a:t>
            </a:r>
            <a:endParaRPr lang="en-US" altLang="ja-JP" sz="4000" b="1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algn="l"/>
            <a:endParaRPr kumimoji="1" lang="en-US" altLang="ja-JP" sz="4000" b="1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algn="l"/>
            <a:r>
              <a:rPr lang="ja-JP" altLang="en-US" sz="4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○徒歩での安全な通学</a:t>
            </a:r>
            <a:endParaRPr lang="en-US" altLang="ja-JP" sz="4000" b="1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algn="l"/>
            <a:r>
              <a:rPr lang="ja-JP" altLang="en-US" sz="4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（徒歩通学経験は現３，４年のみ）</a:t>
            </a:r>
            <a:endParaRPr lang="en-US" altLang="ja-JP" sz="4000" b="1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algn="l"/>
            <a:endParaRPr kumimoji="1" lang="en-US" altLang="ja-JP" sz="4000" b="1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algn="l"/>
            <a:r>
              <a:rPr lang="ja-JP" altLang="en-US" sz="4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○学校行事等のあり方　　　　　など</a:t>
            </a:r>
            <a:endParaRPr kumimoji="1" lang="ja-JP" altLang="en-US" sz="4000" b="1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76814612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字幕 2">
            <a:extLst>
              <a:ext uri="{FF2B5EF4-FFF2-40B4-BE49-F238E27FC236}">
                <a16:creationId xmlns:a16="http://schemas.microsoft.com/office/drawing/2014/main" id="{EC6B9D1F-EE8D-4AC2-94D1-EBB12B6ABB0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887505"/>
            <a:ext cx="9144000" cy="5190565"/>
          </a:xfrm>
        </p:spPr>
        <p:txBody>
          <a:bodyPr>
            <a:normAutofit/>
          </a:bodyPr>
          <a:lstStyle/>
          <a:p>
            <a:pPr algn="l"/>
            <a:r>
              <a:rPr kumimoji="1" lang="ja-JP" altLang="en-US" sz="4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</a:t>
            </a:r>
            <a:r>
              <a:rPr kumimoji="1" lang="ja-JP" altLang="en-US" sz="4400" b="1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★熱中症予防</a:t>
            </a:r>
            <a:endParaRPr kumimoji="1" lang="en-US" altLang="ja-JP" sz="4400" b="1" dirty="0"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  <a:p>
            <a:pPr algn="l"/>
            <a:endParaRPr lang="en-US" altLang="ja-JP" sz="4000" b="1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algn="l"/>
            <a:r>
              <a:rPr kumimoji="1" lang="ja-JP" altLang="en-US" sz="4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○熱中症警戒アラート発出</a:t>
            </a:r>
            <a:endParaRPr kumimoji="1" lang="en-US" altLang="ja-JP" sz="4000" b="1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algn="l"/>
            <a:r>
              <a:rPr lang="ja-JP" altLang="en-US" sz="4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　　　＋</a:t>
            </a:r>
            <a:endParaRPr lang="en-US" altLang="ja-JP" sz="4000" b="1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algn="l"/>
            <a:r>
              <a:rPr lang="ja-JP" altLang="en-US" sz="4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○江戸川臨界の暑さ指数３１以上</a:t>
            </a:r>
            <a:endParaRPr lang="en-US" altLang="ja-JP" sz="4000" b="1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algn="l"/>
            <a:endParaRPr kumimoji="1" lang="en-US" altLang="ja-JP" sz="4000" b="1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algn="l"/>
            <a:r>
              <a:rPr lang="ja-JP" altLang="en-US" sz="4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 </a:t>
            </a:r>
            <a:r>
              <a:rPr lang="ja-JP" altLang="en-US" sz="4000" b="1" u="sng" dirty="0">
                <a:solidFill>
                  <a:srgbClr val="7030A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⇒すべての運動、屋外活動等を中止</a:t>
            </a:r>
            <a:endParaRPr kumimoji="1" lang="ja-JP" altLang="en-US" sz="4000" b="1" u="sng" dirty="0">
              <a:solidFill>
                <a:srgbClr val="7030A0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8789905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字幕 2">
            <a:extLst>
              <a:ext uri="{FF2B5EF4-FFF2-40B4-BE49-F238E27FC236}">
                <a16:creationId xmlns:a16="http://schemas.microsoft.com/office/drawing/2014/main" id="{EC6B9D1F-EE8D-4AC2-94D1-EBB12B6ABB0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887505"/>
            <a:ext cx="9144000" cy="5190565"/>
          </a:xfrm>
        </p:spPr>
        <p:txBody>
          <a:bodyPr>
            <a:normAutofit lnSpcReduction="10000"/>
          </a:bodyPr>
          <a:lstStyle/>
          <a:p>
            <a:pPr algn="l"/>
            <a:r>
              <a:rPr lang="ja-JP" altLang="en-US" sz="4400" b="1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★７月１４日（月）５校時</a:t>
            </a:r>
            <a:endParaRPr lang="en-US" altLang="ja-JP" sz="4400" b="1" dirty="0"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  <a:p>
            <a:pPr algn="l"/>
            <a:r>
              <a:rPr lang="ja-JP" altLang="en-US" sz="4400" b="1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　集団下校訓練</a:t>
            </a:r>
            <a:endParaRPr lang="en-US" altLang="ja-JP" sz="4400" b="1" dirty="0"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  <a:p>
            <a:pPr algn="l"/>
            <a:endParaRPr lang="en-US" altLang="ja-JP" sz="4000" b="1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algn="l"/>
            <a:r>
              <a:rPr lang="ja-JP" altLang="en-US" sz="4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</a:t>
            </a:r>
            <a:r>
              <a:rPr lang="ja-JP" altLang="en-US" sz="4400" b="1" dirty="0">
                <a:solidFill>
                  <a:srgbClr val="FF00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スクールバスは１３時３０分発予定</a:t>
            </a:r>
            <a:endParaRPr lang="en-US" altLang="ja-JP" sz="4400" b="1" dirty="0">
              <a:solidFill>
                <a:srgbClr val="FF0000"/>
              </a:solidFill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  <a:p>
            <a:pPr algn="l"/>
            <a:r>
              <a:rPr lang="ja-JP" altLang="en-US" sz="4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バス乗車中、降車場所から自宅まで</a:t>
            </a:r>
            <a:endParaRPr lang="en-US" altLang="ja-JP" sz="4000" b="1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algn="l"/>
            <a:r>
              <a:rPr lang="ja-JP" altLang="en-US" sz="4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も訓練と位置付けていますので、</a:t>
            </a:r>
            <a:endParaRPr lang="en-US" altLang="ja-JP" sz="4000" b="1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algn="l"/>
            <a:r>
              <a:rPr lang="ja-JP" altLang="en-US" sz="4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学校だよりの行事予定は５時間授業</a:t>
            </a:r>
            <a:endParaRPr lang="en-US" altLang="ja-JP" sz="4000" b="1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algn="l"/>
            <a:r>
              <a:rPr lang="ja-JP" altLang="en-US" sz="4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となっています</a:t>
            </a:r>
            <a:endParaRPr lang="en-US" altLang="ja-JP" sz="4000" b="1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algn="l"/>
            <a:endParaRPr kumimoji="1" lang="ja-JP" altLang="en-US" sz="4000" b="1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52457842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字幕 2">
            <a:extLst>
              <a:ext uri="{FF2B5EF4-FFF2-40B4-BE49-F238E27FC236}">
                <a16:creationId xmlns:a16="http://schemas.microsoft.com/office/drawing/2014/main" id="{EC6B9D1F-EE8D-4AC2-94D1-EBB12B6ABB0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887505"/>
            <a:ext cx="9144000" cy="5190565"/>
          </a:xfrm>
        </p:spPr>
        <p:txBody>
          <a:bodyPr>
            <a:normAutofit/>
          </a:bodyPr>
          <a:lstStyle/>
          <a:p>
            <a:pPr algn="l"/>
            <a:r>
              <a:rPr kumimoji="1" lang="ja-JP" altLang="en-US" sz="4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１学期、ありがとうございました</a:t>
            </a:r>
            <a:endParaRPr kumimoji="1" lang="en-US" altLang="ja-JP" sz="4000" b="1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algn="l"/>
            <a:endParaRPr lang="en-US" altLang="ja-JP" sz="4000" b="1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algn="l"/>
            <a:r>
              <a:rPr kumimoji="1" lang="ja-JP" altLang="en-US" sz="4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安全第一の夏休みになりますように</a:t>
            </a:r>
            <a:endParaRPr kumimoji="1" lang="en-US" altLang="ja-JP" sz="4000" b="1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algn="l"/>
            <a:endParaRPr lang="en-US" altLang="ja-JP" sz="4000" b="1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algn="l"/>
            <a:r>
              <a:rPr kumimoji="1" lang="ja-JP" altLang="en-US" sz="4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　２学期もよろしくお願いします</a:t>
            </a: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792EC1BD-F405-469E-9F8C-DD0C319DAE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4188" y="4440456"/>
            <a:ext cx="2183485" cy="16376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04414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字幕 2">
            <a:extLst>
              <a:ext uri="{FF2B5EF4-FFF2-40B4-BE49-F238E27FC236}">
                <a16:creationId xmlns:a16="http://schemas.microsoft.com/office/drawing/2014/main" id="{EC6B9D1F-EE8D-4AC2-94D1-EBB12B6ABB0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887505"/>
            <a:ext cx="9144000" cy="5190565"/>
          </a:xfrm>
        </p:spPr>
        <p:txBody>
          <a:bodyPr>
            <a:normAutofit/>
          </a:bodyPr>
          <a:lstStyle/>
          <a:p>
            <a:pPr algn="l"/>
            <a:r>
              <a:rPr kumimoji="1" lang="ja-JP" altLang="en-US" sz="4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１　１学期を振り返って</a:t>
            </a:r>
            <a:endParaRPr kumimoji="1" lang="en-US" altLang="ja-JP" sz="4000" b="1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algn="l"/>
            <a:r>
              <a:rPr lang="ja-JP" altLang="en-US" sz="4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（１）子どもたちの様子</a:t>
            </a:r>
            <a:endParaRPr lang="en-US" altLang="ja-JP" sz="4000" b="1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algn="l"/>
            <a:r>
              <a:rPr kumimoji="1" lang="ja-JP" altLang="en-US" sz="4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子どもたちが主役の学校をめざして</a:t>
            </a:r>
            <a:endParaRPr kumimoji="1" lang="en-US" altLang="ja-JP" sz="4000" b="1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algn="l"/>
            <a:endParaRPr lang="en-US" altLang="ja-JP" sz="4000" b="1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algn="l"/>
            <a:r>
              <a:rPr kumimoji="1" lang="ja-JP" altLang="en-US" sz="4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　あいさつ　学校図書館　</a:t>
            </a:r>
            <a:endParaRPr kumimoji="1" lang="en-US" altLang="ja-JP" sz="4000" b="1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algn="l"/>
            <a:r>
              <a:rPr lang="ja-JP" altLang="en-US" sz="4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　スポーツフェスティバル</a:t>
            </a:r>
            <a:endParaRPr lang="en-US" altLang="ja-JP" sz="4000" b="1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algn="l"/>
            <a:r>
              <a:rPr kumimoji="1" lang="ja-JP" altLang="en-US" sz="4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　学習発表会　　　　　　など</a:t>
            </a: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5F9C213C-8C24-425D-BDB8-8F919CAD726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42815" y="3094892"/>
            <a:ext cx="2125186" cy="1593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4942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字幕 2">
            <a:extLst>
              <a:ext uri="{FF2B5EF4-FFF2-40B4-BE49-F238E27FC236}">
                <a16:creationId xmlns:a16="http://schemas.microsoft.com/office/drawing/2014/main" id="{EC6B9D1F-EE8D-4AC2-94D1-EBB12B6ABB0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887505"/>
            <a:ext cx="9144000" cy="5190565"/>
          </a:xfrm>
        </p:spPr>
        <p:txBody>
          <a:bodyPr>
            <a:normAutofit/>
          </a:bodyPr>
          <a:lstStyle/>
          <a:p>
            <a:endParaRPr kumimoji="1" lang="en-US" altLang="ja-JP" sz="4400" b="1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r>
              <a:rPr kumimoji="1" lang="ja-JP" altLang="en-US" sz="44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○選ぶ　○決める　○判断する</a:t>
            </a:r>
            <a:endParaRPr kumimoji="1" lang="en-US" altLang="ja-JP" sz="4400" b="1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r>
              <a:rPr kumimoji="1" lang="ja-JP" altLang="en-US" sz="4800" b="1" dirty="0">
                <a:solidFill>
                  <a:srgbClr val="FFFF00"/>
                </a:solidFill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自分で考える</a:t>
            </a:r>
            <a:endParaRPr kumimoji="1" lang="en-US" altLang="ja-JP" sz="4800" b="1" dirty="0">
              <a:solidFill>
                <a:srgbClr val="FFFF00"/>
              </a:solidFill>
              <a:latin typeface="HGP創英角ﾎﾟｯﾌﾟ体" panose="040B0A00000000000000" pitchFamily="50" charset="-128"/>
              <a:ea typeface="HGP創英角ﾎﾟｯﾌﾟ体" panose="040B0A00000000000000" pitchFamily="50" charset="-128"/>
            </a:endParaRPr>
          </a:p>
          <a:p>
            <a:endParaRPr kumimoji="1" lang="en-US" altLang="ja-JP" sz="4400" b="1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r>
              <a:rPr kumimoji="1" lang="ja-JP" altLang="en-US" sz="44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</a:t>
            </a:r>
            <a:endParaRPr kumimoji="1" lang="en-US" altLang="ja-JP" sz="4400" b="1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endParaRPr kumimoji="1" lang="en-US" altLang="ja-JP" sz="4400" b="1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r>
              <a:rPr lang="ja-JP" altLang="en-US" sz="4400" b="1" dirty="0">
                <a:solidFill>
                  <a:srgbClr val="FF00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意欲　責任感　行動力</a:t>
            </a:r>
            <a:endParaRPr kumimoji="1" lang="ja-JP" altLang="en-US" sz="4400" b="1" dirty="0">
              <a:solidFill>
                <a:srgbClr val="FF0000"/>
              </a:solidFill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</p:txBody>
      </p:sp>
      <p:sp>
        <p:nvSpPr>
          <p:cNvPr id="2" name="楕円 1">
            <a:extLst>
              <a:ext uri="{FF2B5EF4-FFF2-40B4-BE49-F238E27FC236}">
                <a16:creationId xmlns:a16="http://schemas.microsoft.com/office/drawing/2014/main" id="{B7218E00-A66C-431F-BD64-FE38B9BD1632}"/>
              </a:ext>
            </a:extLst>
          </p:cNvPr>
          <p:cNvSpPr/>
          <p:nvPr/>
        </p:nvSpPr>
        <p:spPr>
          <a:xfrm>
            <a:off x="1702191" y="1111347"/>
            <a:ext cx="8778240" cy="2317653"/>
          </a:xfrm>
          <a:prstGeom prst="ellipse">
            <a:avLst/>
          </a:prstGeom>
          <a:noFill/>
          <a:ln w="508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四角形: 角を丸くする 4">
            <a:extLst>
              <a:ext uri="{FF2B5EF4-FFF2-40B4-BE49-F238E27FC236}">
                <a16:creationId xmlns:a16="http://schemas.microsoft.com/office/drawing/2014/main" id="{575141A1-9CA3-4D4F-9B2F-9A8BBBB19857}"/>
              </a:ext>
            </a:extLst>
          </p:cNvPr>
          <p:cNvSpPr/>
          <p:nvPr/>
        </p:nvSpPr>
        <p:spPr>
          <a:xfrm>
            <a:off x="2940423" y="5009028"/>
            <a:ext cx="6060141" cy="1255059"/>
          </a:xfrm>
          <a:prstGeom prst="roundRect">
            <a:avLst/>
          </a:prstGeom>
          <a:noFill/>
          <a:ln w="635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矢印: 下 5">
            <a:extLst>
              <a:ext uri="{FF2B5EF4-FFF2-40B4-BE49-F238E27FC236}">
                <a16:creationId xmlns:a16="http://schemas.microsoft.com/office/drawing/2014/main" id="{8A1C21DB-730F-41DA-B8F4-CED972D3AC83}"/>
              </a:ext>
            </a:extLst>
          </p:cNvPr>
          <p:cNvSpPr/>
          <p:nvPr/>
        </p:nvSpPr>
        <p:spPr>
          <a:xfrm>
            <a:off x="5445852" y="3812241"/>
            <a:ext cx="1290917" cy="627529"/>
          </a:xfrm>
          <a:prstGeom prst="down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楕円 3">
            <a:extLst>
              <a:ext uri="{FF2B5EF4-FFF2-40B4-BE49-F238E27FC236}">
                <a16:creationId xmlns:a16="http://schemas.microsoft.com/office/drawing/2014/main" id="{7E5F279E-9512-469D-A695-6A381021DF17}"/>
              </a:ext>
            </a:extLst>
          </p:cNvPr>
          <p:cNvSpPr/>
          <p:nvPr/>
        </p:nvSpPr>
        <p:spPr>
          <a:xfrm>
            <a:off x="3639671" y="2278966"/>
            <a:ext cx="4912658" cy="959533"/>
          </a:xfrm>
          <a:prstGeom prst="ellipse">
            <a:avLst/>
          </a:prstGeom>
          <a:solidFill>
            <a:schemeClr val="accent1">
              <a:alpha val="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986750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字幕 2">
            <a:extLst>
              <a:ext uri="{FF2B5EF4-FFF2-40B4-BE49-F238E27FC236}">
                <a16:creationId xmlns:a16="http://schemas.microsoft.com/office/drawing/2014/main" id="{EC6B9D1F-EE8D-4AC2-94D1-EBB12B6ABB0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887505"/>
            <a:ext cx="9144000" cy="5190565"/>
          </a:xfrm>
        </p:spPr>
        <p:txBody>
          <a:bodyPr>
            <a:normAutofit/>
          </a:bodyPr>
          <a:lstStyle/>
          <a:p>
            <a:pPr algn="l"/>
            <a:r>
              <a:rPr lang="ja-JP" altLang="en-US" sz="4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（２）スクールバスの状況</a:t>
            </a:r>
            <a:endParaRPr lang="en-US" altLang="ja-JP" sz="4000" b="1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algn="l"/>
            <a:r>
              <a:rPr kumimoji="1" lang="ja-JP" altLang="en-US" sz="4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安全を第一に</a:t>
            </a:r>
            <a:endParaRPr kumimoji="1" lang="en-US" altLang="ja-JP" sz="4000" b="1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algn="l"/>
            <a:r>
              <a:rPr lang="ja-JP" altLang="en-US" sz="4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▲「慣れ」　▲「油断」</a:t>
            </a:r>
            <a:endParaRPr kumimoji="1" lang="en-US" altLang="ja-JP" sz="4000" b="1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algn="l"/>
            <a:r>
              <a:rPr lang="ja-JP" altLang="en-US" sz="4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</a:t>
            </a:r>
            <a:endParaRPr kumimoji="1" lang="ja-JP" altLang="en-US" sz="4000" b="1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FF487B52-D12E-4BFE-B359-BFE812CF274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6708" y="3964398"/>
            <a:ext cx="2818230" cy="2113672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A6C896D7-D1C2-4366-9A40-CC2BB5B2892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4523" y="3964399"/>
            <a:ext cx="2818228" cy="21136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15455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字幕 2">
            <a:extLst>
              <a:ext uri="{FF2B5EF4-FFF2-40B4-BE49-F238E27FC236}">
                <a16:creationId xmlns:a16="http://schemas.microsoft.com/office/drawing/2014/main" id="{EC6B9D1F-EE8D-4AC2-94D1-EBB12B6ABB0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887505"/>
            <a:ext cx="9144000" cy="5190565"/>
          </a:xfrm>
        </p:spPr>
        <p:txBody>
          <a:bodyPr>
            <a:normAutofit/>
          </a:bodyPr>
          <a:lstStyle/>
          <a:p>
            <a:pPr algn="l"/>
            <a:r>
              <a:rPr kumimoji="1" lang="ja-JP" altLang="en-US" sz="4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（３）改築の状況</a:t>
            </a:r>
            <a:endParaRPr kumimoji="1" lang="en-US" altLang="ja-JP" sz="4000" b="1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algn="l"/>
            <a:r>
              <a:rPr lang="ja-JP" altLang="en-US" sz="4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</a:t>
            </a:r>
            <a:r>
              <a:rPr lang="ja-JP" altLang="en-US" sz="4000" b="1" dirty="0">
                <a:solidFill>
                  <a:srgbClr val="FF00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・地下躯体工事（杭工事等）</a:t>
            </a:r>
            <a:br>
              <a:rPr lang="en-US" altLang="ja-JP" sz="4000" b="1" dirty="0">
                <a:solidFill>
                  <a:srgbClr val="FF00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</a:br>
            <a:r>
              <a:rPr lang="ja-JP" altLang="en-US" sz="4000" b="1" dirty="0">
                <a:solidFill>
                  <a:srgbClr val="FF00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　　　～Ｒ７．９</a:t>
            </a:r>
            <a:br>
              <a:rPr lang="en-US" altLang="ja-JP" sz="4000" b="1" dirty="0">
                <a:solidFill>
                  <a:srgbClr val="FF00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</a:br>
            <a:r>
              <a:rPr lang="ja-JP" altLang="en-US" sz="4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・地上躯体工事</a:t>
            </a:r>
            <a:br>
              <a:rPr lang="en-US" altLang="ja-JP" sz="4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</a:br>
            <a:r>
              <a:rPr lang="ja-JP" altLang="en-US" sz="4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　　～Ｒ８．５　</a:t>
            </a:r>
            <a:br>
              <a:rPr lang="en-US" altLang="ja-JP" sz="4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</a:br>
            <a:r>
              <a:rPr lang="ja-JP" altLang="en-US" sz="4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・仕上げ工事（外装・内装工事）</a:t>
            </a:r>
            <a:br>
              <a:rPr lang="en-US" altLang="ja-JP" sz="4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</a:br>
            <a:r>
              <a:rPr lang="ja-JP" altLang="en-US" sz="4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　　～Ｒ９．１</a:t>
            </a:r>
            <a:br>
              <a:rPr lang="en-US" altLang="ja-JP" sz="4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</a:br>
            <a:endParaRPr kumimoji="1" lang="ja-JP" altLang="en-US" sz="4000" b="1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3C0E1153-6ABF-4D88-8EA8-EF3DA6DBEA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3741" y="887505"/>
            <a:ext cx="2474259" cy="18556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75938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字幕 2">
            <a:extLst>
              <a:ext uri="{FF2B5EF4-FFF2-40B4-BE49-F238E27FC236}">
                <a16:creationId xmlns:a16="http://schemas.microsoft.com/office/drawing/2014/main" id="{EC6B9D1F-EE8D-4AC2-94D1-EBB12B6ABB0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887505"/>
            <a:ext cx="9144000" cy="5190565"/>
          </a:xfrm>
        </p:spPr>
        <p:txBody>
          <a:bodyPr>
            <a:normAutofit/>
          </a:bodyPr>
          <a:lstStyle/>
          <a:p>
            <a:pPr algn="l"/>
            <a:r>
              <a:rPr lang="ja-JP" altLang="en-US" sz="4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２　２学期の行事</a:t>
            </a:r>
            <a:endParaRPr lang="en-US" altLang="ja-JP" sz="4000" b="1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algn="l"/>
            <a:r>
              <a:rPr kumimoji="1" lang="ja-JP" altLang="en-US" sz="4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（１）スポーツフェスティバル</a:t>
            </a:r>
            <a:endParaRPr kumimoji="1" lang="en-US" altLang="ja-JP" sz="4000" b="1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algn="l"/>
            <a:r>
              <a:rPr kumimoji="1" lang="en-US" altLang="ja-JP" sz="4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【</a:t>
            </a:r>
            <a:r>
              <a:rPr kumimoji="1" lang="ja-JP" altLang="en-US" sz="4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実行委員会（６年生</a:t>
            </a:r>
            <a:r>
              <a:rPr lang="ja-JP" altLang="en-US" sz="4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）</a:t>
            </a:r>
            <a:r>
              <a:rPr kumimoji="1" lang="en-US" altLang="ja-JP" sz="4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】</a:t>
            </a:r>
            <a:endParaRPr lang="en-US" altLang="ja-JP" sz="4000" b="1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algn="l"/>
            <a:r>
              <a:rPr kumimoji="1" lang="ja-JP" altLang="en-US" sz="4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○目的　　○目的実現のための取組</a:t>
            </a:r>
            <a:endParaRPr kumimoji="1" lang="en-US" altLang="ja-JP" sz="4000" b="1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algn="l"/>
            <a:r>
              <a:rPr kumimoji="1" lang="ja-JP" altLang="en-US" sz="4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・時間や会場の状況</a:t>
            </a:r>
            <a:endParaRPr kumimoji="1" lang="en-US" altLang="ja-JP" sz="4000" b="1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algn="l"/>
            <a:r>
              <a:rPr kumimoji="1" lang="ja-JP" altLang="en-US" sz="4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・１年生から５年生は</a:t>
            </a:r>
            <a:endParaRPr kumimoji="1" lang="en-US" altLang="ja-JP" sz="4000" b="1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algn="l"/>
            <a:r>
              <a:rPr lang="ja-JP" altLang="en-US" sz="4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・</a:t>
            </a:r>
            <a:r>
              <a:rPr kumimoji="1" lang="ja-JP" altLang="en-US" sz="4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保護者、地域の方々は　など</a:t>
            </a:r>
          </a:p>
        </p:txBody>
      </p:sp>
    </p:spTree>
    <p:extLst>
      <p:ext uri="{BB962C8B-B14F-4D97-AF65-F5344CB8AC3E}">
        <p14:creationId xmlns:p14="http://schemas.microsoft.com/office/powerpoint/2010/main" val="10729350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字幕 2">
            <a:extLst>
              <a:ext uri="{FF2B5EF4-FFF2-40B4-BE49-F238E27FC236}">
                <a16:creationId xmlns:a16="http://schemas.microsoft.com/office/drawing/2014/main" id="{EC6B9D1F-EE8D-4AC2-94D1-EBB12B6ABB0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887505"/>
            <a:ext cx="9144000" cy="5190565"/>
          </a:xfrm>
        </p:spPr>
        <p:txBody>
          <a:bodyPr>
            <a:normAutofit/>
          </a:bodyPr>
          <a:lstStyle/>
          <a:p>
            <a:pPr algn="l"/>
            <a:r>
              <a:rPr kumimoji="1" lang="ja-JP" altLang="en-US" sz="4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＊準備、急な対応等の都合上、現在の　</a:t>
            </a:r>
            <a:endParaRPr kumimoji="1" lang="en-US" altLang="ja-JP" sz="4000" b="1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algn="l"/>
            <a:r>
              <a:rPr kumimoji="1" lang="ja-JP" altLang="en-US" sz="4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仮校舎の校庭で実施</a:t>
            </a:r>
            <a:endParaRPr kumimoji="1" lang="en-US" altLang="ja-JP" sz="4000" b="1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algn="l"/>
            <a:endParaRPr kumimoji="1" lang="en-US" altLang="ja-JP" sz="4000" b="1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algn="l"/>
            <a:r>
              <a:rPr kumimoji="1" lang="ja-JP" altLang="en-US" sz="4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＊１０月４日（土）に雨天等の場合</a:t>
            </a:r>
            <a:endParaRPr kumimoji="1" lang="en-US" altLang="ja-JP" sz="4000" b="1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algn="l"/>
            <a:r>
              <a:rPr lang="ja-JP" altLang="en-US" sz="4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</a:t>
            </a:r>
            <a:r>
              <a:rPr kumimoji="1" lang="ja-JP" altLang="en-US" sz="4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予備日１０月７日（火）</a:t>
            </a:r>
            <a:endParaRPr kumimoji="1" lang="en-US" altLang="ja-JP" sz="4000" b="1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algn="l"/>
            <a:r>
              <a:rPr lang="ja-JP" altLang="en-US" sz="4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</a:t>
            </a:r>
            <a:r>
              <a:rPr kumimoji="1" lang="ja-JP" altLang="en-US" sz="4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スクールバス登下校のため、</a:t>
            </a:r>
            <a:endParaRPr kumimoji="1" lang="en-US" altLang="ja-JP" sz="4000" b="1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algn="l"/>
            <a:r>
              <a:rPr lang="ja-JP" altLang="en-US" sz="4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</a:t>
            </a:r>
            <a:r>
              <a:rPr kumimoji="1" lang="ja-JP" altLang="en-US" sz="4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急遽日曜日等への変更は困難</a:t>
            </a:r>
          </a:p>
          <a:p>
            <a:pPr algn="l"/>
            <a:endParaRPr kumimoji="1" lang="ja-JP" altLang="en-US" sz="4000" b="1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32F15801-77F4-415F-8211-125A6BDFF3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94093" y="4600135"/>
            <a:ext cx="1930049" cy="1477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94771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字幕 2">
            <a:extLst>
              <a:ext uri="{FF2B5EF4-FFF2-40B4-BE49-F238E27FC236}">
                <a16:creationId xmlns:a16="http://schemas.microsoft.com/office/drawing/2014/main" id="{EC6B9D1F-EE8D-4AC2-94D1-EBB12B6ABB0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887505"/>
            <a:ext cx="9144000" cy="5190565"/>
          </a:xfrm>
        </p:spPr>
        <p:txBody>
          <a:bodyPr>
            <a:normAutofit/>
          </a:bodyPr>
          <a:lstStyle/>
          <a:p>
            <a:pPr algn="l"/>
            <a:r>
              <a:rPr lang="ja-JP" altLang="en-US" sz="4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（２）学習発表会</a:t>
            </a:r>
            <a:endParaRPr lang="en-US" altLang="ja-JP" sz="4000" b="1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algn="l"/>
            <a:r>
              <a:rPr kumimoji="1" lang="en-US" altLang="ja-JP" sz="4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【</a:t>
            </a:r>
            <a:r>
              <a:rPr kumimoji="1" lang="ja-JP" altLang="en-US" sz="4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実行委員会（６年生</a:t>
            </a:r>
            <a:r>
              <a:rPr lang="ja-JP" altLang="en-US" sz="4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）</a:t>
            </a:r>
            <a:r>
              <a:rPr kumimoji="1" lang="en-US" altLang="ja-JP" sz="4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】</a:t>
            </a:r>
          </a:p>
          <a:p>
            <a:pPr algn="l"/>
            <a:r>
              <a:rPr lang="ja-JP" altLang="en-US" sz="4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・音楽発表　・図工発表</a:t>
            </a:r>
            <a:endParaRPr lang="en-US" altLang="ja-JP" sz="4000" b="1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algn="l"/>
            <a:r>
              <a:rPr lang="ja-JP" altLang="en-US" sz="4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</a:t>
            </a:r>
            <a:endParaRPr lang="en-US" altLang="ja-JP" sz="4000" b="1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algn="l"/>
            <a:r>
              <a:rPr lang="ja-JP" altLang="en-US" sz="4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その枠組みの中で子どもたちの</a:t>
            </a:r>
            <a:endParaRPr lang="en-US" altLang="ja-JP" sz="4000" b="1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algn="l"/>
            <a:r>
              <a:rPr lang="ja-JP" altLang="en-US" sz="4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アイデアなども活かした内容・</a:t>
            </a:r>
            <a:endParaRPr lang="en-US" altLang="ja-JP" sz="4000" b="1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algn="l"/>
            <a:r>
              <a:rPr lang="ja-JP" altLang="en-US" sz="4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運営を検討中</a:t>
            </a:r>
            <a:endParaRPr lang="en-US" altLang="ja-JP" sz="4000" b="1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algn="l"/>
            <a:endParaRPr kumimoji="1" lang="ja-JP" altLang="en-US" sz="4000" b="1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2283935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字幕 2">
            <a:extLst>
              <a:ext uri="{FF2B5EF4-FFF2-40B4-BE49-F238E27FC236}">
                <a16:creationId xmlns:a16="http://schemas.microsoft.com/office/drawing/2014/main" id="{EC6B9D1F-EE8D-4AC2-94D1-EBB12B6ABB0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98495" y="887505"/>
            <a:ext cx="9412940" cy="5190565"/>
          </a:xfrm>
        </p:spPr>
        <p:txBody>
          <a:bodyPr>
            <a:normAutofit/>
          </a:bodyPr>
          <a:lstStyle/>
          <a:p>
            <a:pPr algn="l"/>
            <a:r>
              <a:rPr lang="ja-JP" altLang="en-US" sz="4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３　令和８年度に向けて</a:t>
            </a:r>
            <a:endParaRPr lang="en-US" altLang="ja-JP" sz="4000" b="1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algn="l"/>
            <a:r>
              <a:rPr kumimoji="1" lang="ja-JP" altLang="en-US" sz="4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（１）体育着・水着について</a:t>
            </a:r>
            <a:r>
              <a:rPr kumimoji="1" lang="en-US" altLang="ja-JP" sz="4000" b="1" dirty="0">
                <a:solidFill>
                  <a:srgbClr val="FF00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【</a:t>
            </a:r>
            <a:r>
              <a:rPr kumimoji="1" lang="ja-JP" altLang="en-US" sz="4000" b="1" dirty="0">
                <a:solidFill>
                  <a:srgbClr val="FF00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検討中</a:t>
            </a:r>
            <a:r>
              <a:rPr kumimoji="1" lang="en-US" altLang="ja-JP" sz="4000" b="1" dirty="0">
                <a:solidFill>
                  <a:srgbClr val="FF00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】</a:t>
            </a:r>
          </a:p>
          <a:p>
            <a:pPr algn="l"/>
            <a:r>
              <a:rPr kumimoji="1" lang="ja-JP" altLang="en-US" sz="4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</a:t>
            </a:r>
            <a:r>
              <a:rPr kumimoji="1" lang="ja-JP" altLang="en-US" sz="4000" b="1" dirty="0">
                <a:solidFill>
                  <a:srgbClr val="FF000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＜案＞</a:t>
            </a:r>
            <a:endParaRPr kumimoji="1" lang="en-US" altLang="ja-JP" sz="4000" b="1" dirty="0">
              <a:solidFill>
                <a:srgbClr val="FF0000"/>
              </a:solidFill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  <a:p>
            <a:pPr algn="l"/>
            <a:r>
              <a:rPr lang="ja-JP" altLang="en-US" sz="4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</a:t>
            </a:r>
            <a:r>
              <a:rPr kumimoji="1" lang="ja-JP" altLang="en-US" sz="4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○体育着上：白のＴシャツ等</a:t>
            </a:r>
            <a:endParaRPr kumimoji="1" lang="en-US" altLang="ja-JP" sz="4000" b="1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algn="l"/>
            <a:r>
              <a:rPr kumimoji="1" lang="ja-JP" altLang="en-US" sz="4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　　　　　　校章のプリントなし</a:t>
            </a:r>
            <a:endParaRPr kumimoji="1" lang="en-US" altLang="ja-JP" sz="4000" b="1" dirty="0"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  <a:p>
            <a:pPr algn="l"/>
            <a:r>
              <a:rPr lang="ja-JP" altLang="en-US" sz="4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</a:t>
            </a:r>
            <a:r>
              <a:rPr kumimoji="1" lang="ja-JP" altLang="en-US" sz="4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○体育着下：紺色のクォーターパンツ　</a:t>
            </a:r>
          </a:p>
          <a:p>
            <a:pPr algn="l"/>
            <a:r>
              <a:rPr kumimoji="1" lang="ja-JP" altLang="en-US" sz="4000" b="1" dirty="0"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　○赤白帽子：つばありの赤白帽子　</a:t>
            </a: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73F7CD90-B5A6-4670-BEB7-D1849B25A76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7253" y="2250831"/>
            <a:ext cx="1774182" cy="1330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40791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545</TotalTime>
  <Words>631</Words>
  <Application>Microsoft Office PowerPoint</Application>
  <PresentationFormat>ワイド画面</PresentationFormat>
  <Paragraphs>141</Paragraphs>
  <Slides>15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8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15</vt:i4>
      </vt:variant>
    </vt:vector>
  </HeadingPairs>
  <TitlesOfParts>
    <vt:vector size="24" baseType="lpstr">
      <vt:lpstr>HGP創英角ｺﾞｼｯｸUB</vt:lpstr>
      <vt:lpstr>HGP創英角ﾎﾟｯﾌﾟ体</vt:lpstr>
      <vt:lpstr>HG丸ｺﾞｼｯｸM-PRO</vt:lpstr>
      <vt:lpstr>ＭＳ Ｐゴシック</vt:lpstr>
      <vt:lpstr>ＭＳ ゴシック</vt:lpstr>
      <vt:lpstr>游ゴシック</vt:lpstr>
      <vt:lpstr>游ゴシック Light</vt:lpstr>
      <vt:lpstr>Arial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ic260890</dc:creator>
  <cp:lastModifiedBy>ic260890</cp:lastModifiedBy>
  <cp:revision>25</cp:revision>
  <cp:lastPrinted>2025-07-01T23:48:42Z</cp:lastPrinted>
  <dcterms:created xsi:type="dcterms:W3CDTF">2025-06-22T23:49:55Z</dcterms:created>
  <dcterms:modified xsi:type="dcterms:W3CDTF">2025-07-02T06:03:43Z</dcterms:modified>
</cp:coreProperties>
</file>