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29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78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56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750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88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34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238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2024/2/11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4572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2024/2/11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453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2024/2/11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563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677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2D435-17C1-446D-81B5-F8849CC52204}" type="datetimeFigureOut">
              <a:rPr kumimoji="1" lang="ja-JP" altLang="en-US" smtClean="0"/>
              <a:t>2024/2/11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34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2D435-17C1-446D-81B5-F8849CC52204}" type="datetimeFigureOut">
              <a:rPr kumimoji="1" lang="ja-JP" altLang="en-US" smtClean="0"/>
              <a:t>2024/2/11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6A484-CAEF-4D7E-B3EE-893DA013C6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50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D0BD75F3-E5EA-4F99-AE62-6D7B3B708A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209817"/>
              </p:ext>
            </p:extLst>
          </p:nvPr>
        </p:nvGraphicFramePr>
        <p:xfrm>
          <a:off x="115405" y="1699864"/>
          <a:ext cx="8913189" cy="476540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98800">
                  <a:extLst>
                    <a:ext uri="{9D8B030D-6E8A-4147-A177-3AD203B41FA5}">
                      <a16:colId xmlns:a16="http://schemas.microsoft.com/office/drawing/2014/main" val="2020109271"/>
                    </a:ext>
                  </a:extLst>
                </a:gridCol>
                <a:gridCol w="2490491">
                  <a:extLst>
                    <a:ext uri="{9D8B030D-6E8A-4147-A177-3AD203B41FA5}">
                      <a16:colId xmlns:a16="http://schemas.microsoft.com/office/drawing/2014/main" val="4022566540"/>
                    </a:ext>
                  </a:extLst>
                </a:gridCol>
                <a:gridCol w="2640695">
                  <a:extLst>
                    <a:ext uri="{9D8B030D-6E8A-4147-A177-3AD203B41FA5}">
                      <a16:colId xmlns:a16="http://schemas.microsoft.com/office/drawing/2014/main" val="259651842"/>
                    </a:ext>
                  </a:extLst>
                </a:gridCol>
                <a:gridCol w="2783203">
                  <a:extLst>
                    <a:ext uri="{9D8B030D-6E8A-4147-A177-3AD203B41FA5}">
                      <a16:colId xmlns:a16="http://schemas.microsoft.com/office/drawing/2014/main" val="1101428818"/>
                    </a:ext>
                  </a:extLst>
                </a:gridCol>
              </a:tblGrid>
              <a:tr h="298783">
                <a:tc gridSpan="4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ja-JP" altLang="en-US" sz="1600" b="0" i="0" u="none" strike="noStrike" kern="100" noProof="0" dirty="0">
                          <a:effectLst/>
                        </a:rPr>
                        <a:t>目標達成に向けた取組</a:t>
                      </a: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258699"/>
                  </a:ext>
                </a:extLst>
              </a:tr>
              <a:tr h="35603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900" kern="100" dirty="0">
                          <a:effectLst/>
                          <a:latin typeface="+mn-ea"/>
                          <a:ea typeface="+mn-ea"/>
                          <a:cs typeface="Times New Roman"/>
                        </a:rPr>
                        <a:t>３つの観点</a:t>
                      </a:r>
                      <a:endParaRPr lang="ja-JP" sz="9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kern="100" dirty="0">
                          <a:effectLst/>
                          <a:latin typeface="+mn-ea"/>
                          <a:ea typeface="+mn-ea"/>
                          <a:cs typeface="+mn-cs"/>
                        </a:rPr>
                        <a:t>教員の指導力向上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8240" marR="582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kern="100" dirty="0">
                          <a:effectLst/>
                          <a:latin typeface="+mn-ea"/>
                          <a:ea typeface="+mn-ea"/>
                        </a:rPr>
                        <a:t>基礎学力の保障</a:t>
                      </a:r>
                      <a:endParaRPr lang="en-US" altLang="ja-JP" sz="1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800" kern="100" dirty="0">
                          <a:effectLst/>
                          <a:latin typeface="+mn-ea"/>
                          <a:ea typeface="+mn-ea"/>
                          <a:cs typeface="Times New Roman"/>
                        </a:rPr>
                        <a:t>学習習慣の確立</a:t>
                      </a:r>
                      <a:endParaRPr lang="ja-JP" sz="18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203774"/>
                  </a:ext>
                </a:extLst>
              </a:tr>
              <a:tr h="18577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学校全体の取組</a:t>
                      </a: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4940" indent="-133350" algn="l"/>
                      <a:endParaRPr lang="en-US" altLang="ja-JP" sz="12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3350" lvl="0" indent="-133350" algn="just">
                        <a:buNone/>
                      </a:pPr>
                      <a:endParaRPr lang="en-US" altLang="ja-JP" sz="12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altLang="ja-JP" sz="12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585166"/>
                  </a:ext>
                </a:extLst>
              </a:tr>
              <a:tr h="11030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</a:rPr>
                        <a:t>特に支援が必要な児童・生徒への手立て</a:t>
                      </a: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40" marR="582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40" marR="582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5073816"/>
                  </a:ext>
                </a:extLst>
              </a:tr>
              <a:tr h="1149823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b="1" dirty="0">
                          <a:solidFill>
                            <a:schemeClr val="tx1"/>
                          </a:solidFill>
                        </a:rPr>
                        <a:t>成果指標</a:t>
                      </a:r>
                    </a:p>
                  </a:txBody>
                  <a:tcPr marL="58240" marR="58240" marT="0" marB="0" anchor="ctr"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en-US" altLang="ja-JP" sz="12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12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240" marR="582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0" lvl="0" indent="-127000" algn="just">
                        <a:buNone/>
                      </a:pPr>
                      <a:endParaRPr lang="en-US" altLang="ja-JP" sz="1200" kern="100" baseline="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8240" marR="5824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086416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D678A6D-546B-E593-7577-BCBB2C022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4853" y="8398"/>
            <a:ext cx="221265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r"/>
            <a:r>
              <a:rPr lang="ja-JP" sz="11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令和</a:t>
            </a:r>
            <a:r>
              <a:rPr lang="ja-JP" altLang="en-US" sz="11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６</a:t>
            </a:r>
            <a:r>
              <a:rPr lang="ja-JP" sz="11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</a:t>
            </a:r>
            <a:r>
              <a:rPr lang="ja-JP" altLang="en-US" sz="11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５</a:t>
            </a:r>
            <a:r>
              <a:rPr lang="ja-JP" sz="11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月日現在　　　　　　</a:t>
            </a:r>
            <a:endParaRPr lang="ja-JP" sz="1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r"/>
            <a:r>
              <a:rPr lang="ja-JP" sz="11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江戸川区立</a:t>
            </a:r>
            <a:r>
              <a:rPr lang="ja-JP" altLang="en-US" sz="11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〇〇</a:t>
            </a:r>
            <a:r>
              <a:rPr lang="ja-JP" sz="1100" kern="100" dirty="0">
                <a:effectLst/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学校</a:t>
            </a:r>
            <a:endParaRPr lang="ja-JP" sz="10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2">
            <a:extLst>
              <a:ext uri="{FF2B5EF4-FFF2-40B4-BE49-F238E27FC236}">
                <a16:creationId xmlns:a16="http://schemas.microsoft.com/office/drawing/2014/main" id="{CFED5EF0-6DA1-8D85-7C75-4A748D50E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536" y="55910"/>
            <a:ext cx="58687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/>
            <a:r>
              <a:rPr lang="ja-JP" altLang="en-US" kern="100" dirty="0">
                <a:effectLst/>
                <a:latin typeface="Century"/>
                <a:ea typeface="HG丸ｺﾞｼｯｸM-PRO"/>
                <a:cs typeface="Times New Roman"/>
              </a:rPr>
              <a:t>誰一人取り残さないための</a:t>
            </a:r>
            <a:r>
              <a:rPr lang="ja-JP" kern="100" dirty="0">
                <a:effectLst/>
                <a:latin typeface="Century"/>
                <a:ea typeface="HG丸ｺﾞｼｯｸM-PRO"/>
                <a:cs typeface="Times New Roman"/>
              </a:rPr>
              <a:t>学力向上アクションプラン</a:t>
            </a:r>
            <a:endParaRPr lang="ja-JP" sz="1000" kern="100" dirty="0">
              <a:effectLst/>
              <a:latin typeface="Century"/>
              <a:ea typeface="HG丸ｺﾞｼｯｸM-PRO"/>
              <a:cs typeface="Times New Roman"/>
            </a:endParaRPr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B4324061-F129-71EA-EAF4-2FB206E0E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879698"/>
              </p:ext>
            </p:extLst>
          </p:nvPr>
        </p:nvGraphicFramePr>
        <p:xfrm>
          <a:off x="106489" y="530795"/>
          <a:ext cx="8913190" cy="110988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90074">
                  <a:extLst>
                    <a:ext uri="{9D8B030D-6E8A-4147-A177-3AD203B41FA5}">
                      <a16:colId xmlns:a16="http://schemas.microsoft.com/office/drawing/2014/main" val="8374140"/>
                    </a:ext>
                  </a:extLst>
                </a:gridCol>
                <a:gridCol w="1631198">
                  <a:extLst>
                    <a:ext uri="{9D8B030D-6E8A-4147-A177-3AD203B41FA5}">
                      <a16:colId xmlns:a16="http://schemas.microsoft.com/office/drawing/2014/main" val="148025817"/>
                    </a:ext>
                  </a:extLst>
                </a:gridCol>
                <a:gridCol w="1461182">
                  <a:extLst>
                    <a:ext uri="{9D8B030D-6E8A-4147-A177-3AD203B41FA5}">
                      <a16:colId xmlns:a16="http://schemas.microsoft.com/office/drawing/2014/main" val="562460415"/>
                    </a:ext>
                  </a:extLst>
                </a:gridCol>
                <a:gridCol w="1621239">
                  <a:extLst>
                    <a:ext uri="{9D8B030D-6E8A-4147-A177-3AD203B41FA5}">
                      <a16:colId xmlns:a16="http://schemas.microsoft.com/office/drawing/2014/main" val="28552274"/>
                    </a:ext>
                  </a:extLst>
                </a:gridCol>
                <a:gridCol w="1509497">
                  <a:extLst>
                    <a:ext uri="{9D8B030D-6E8A-4147-A177-3AD203B41FA5}">
                      <a16:colId xmlns:a16="http://schemas.microsoft.com/office/drawing/2014/main" val="4076091301"/>
                    </a:ext>
                  </a:extLst>
                </a:gridCol>
              </a:tblGrid>
              <a:tr h="230409">
                <a:tc rowSpan="2">
                  <a:txBody>
                    <a:bodyPr/>
                    <a:lstStyle/>
                    <a:p>
                      <a:pPr algn="ctr"/>
                      <a:r>
                        <a:rPr lang="ja-JP" sz="1800" kern="100" dirty="0">
                          <a:effectLst/>
                        </a:rPr>
                        <a:t>令和８年度までの目標</a:t>
                      </a:r>
                      <a:endParaRPr 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0" i="0" u="none" strike="noStrike" kern="100" noProof="0" dirty="0">
                          <a:effectLst/>
                          <a:latin typeface="游ゴシック"/>
                          <a:ea typeface="游ゴシック"/>
                        </a:rPr>
                        <a:t>国語</a:t>
                      </a:r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0" i="0" u="none" strike="noStrike" kern="100" noProof="0" dirty="0">
                          <a:effectLst/>
                          <a:latin typeface="游ゴシック"/>
                          <a:ea typeface="游ゴシック"/>
                        </a:rPr>
                        <a:t>算数・数学</a:t>
                      </a:r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349751"/>
                  </a:ext>
                </a:extLst>
              </a:tr>
              <a:tr h="34768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00" b="0" i="0" u="none" strike="noStrike" kern="100" noProof="0" dirty="0">
                          <a:effectLst/>
                          <a:latin typeface="游ゴシック"/>
                          <a:ea typeface="游ゴシック"/>
                        </a:rPr>
                        <a:t>自校ＡＢ層の割合</a:t>
                      </a:r>
                      <a:endParaRPr lang="ja-JP" altLang="en-US" sz="1100" b="0" i="0" u="none" strike="noStrike" kern="100" noProof="0" dirty="0">
                        <a:effectLst/>
                        <a:latin typeface="游ゴシック"/>
                        <a:ea typeface="游ゴシック"/>
                      </a:endParaRPr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62865" marR="6286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kern="100" noProof="0" dirty="0">
                          <a:effectLst/>
                          <a:latin typeface="游ゴシック"/>
                          <a:ea typeface="游ゴシック"/>
                        </a:rPr>
                        <a:t>自校ＡＢ層の割合</a:t>
                      </a:r>
                      <a:endParaRPr lang="ja-JP" altLang="en-US" sz="1100" b="0" i="0" u="none" strike="noStrike" kern="100" noProof="0" dirty="0">
                        <a:effectLst/>
                        <a:latin typeface="游ゴシック"/>
                        <a:ea typeface="游ゴシック"/>
                      </a:endParaRPr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marL="62865" marR="62865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258813"/>
                  </a:ext>
                </a:extLst>
              </a:tr>
              <a:tr h="531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800" kern="100" dirty="0">
                          <a:effectLst/>
                        </a:rPr>
                        <a:t>令和</a:t>
                      </a:r>
                      <a:r>
                        <a:rPr lang="ja-JP" altLang="en-US" sz="1800" kern="100" dirty="0">
                          <a:effectLst/>
                        </a:rPr>
                        <a:t>５</a:t>
                      </a:r>
                      <a:r>
                        <a:rPr lang="ja-JP" altLang="ja-JP" sz="1800" kern="100" dirty="0">
                          <a:effectLst/>
                        </a:rPr>
                        <a:t>年度の</a:t>
                      </a:r>
                      <a:r>
                        <a:rPr lang="ja-JP" altLang="en-US" sz="1800" kern="100" dirty="0">
                          <a:effectLst/>
                        </a:rPr>
                        <a:t>成果</a:t>
                      </a:r>
                      <a:endParaRPr lang="ja-JP" altLang="ja-JP" sz="1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kern="100" noProof="0" dirty="0">
                          <a:effectLst/>
                          <a:latin typeface="游ゴシック"/>
                          <a:ea typeface="游ゴシック"/>
                        </a:rPr>
                        <a:t>自校ＡＢ層の割合</a:t>
                      </a:r>
                      <a:endParaRPr lang="en-US" altLang="ja-JP" sz="1000" dirty="0"/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100" kern="100" dirty="0">
                        <a:effectLst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i="0" u="none" strike="noStrike" kern="100" noProof="0" dirty="0">
                          <a:effectLst/>
                          <a:latin typeface="游ゴシック"/>
                          <a:ea typeface="游ゴシック"/>
                        </a:rPr>
                        <a:t>自校ＡＢ層の割合</a:t>
                      </a:r>
                      <a:endParaRPr lang="en-US" altLang="ja-JP" sz="1000" dirty="0"/>
                    </a:p>
                  </a:txBody>
                  <a:tcPr marL="62865" marR="62865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000" kern="100" dirty="0">
                        <a:effectLst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2994248"/>
                  </a:ext>
                </a:extLst>
              </a:tr>
            </a:tbl>
          </a:graphicData>
        </a:graphic>
      </p:graphicFrame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/>
          <a:srcRect l="1843" t="10268" r="85607" b="81339"/>
          <a:stretch/>
        </p:blipFill>
        <p:spPr>
          <a:xfrm>
            <a:off x="0" y="28975"/>
            <a:ext cx="1096536" cy="41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975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7055</TotalTime>
  <Words>84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全庁ＬＡＮ利用者</dc:creator>
  <cp:lastModifiedBy>ca160087</cp:lastModifiedBy>
  <cp:revision>379</cp:revision>
  <cp:lastPrinted>2024-01-24T09:44:03Z</cp:lastPrinted>
  <dcterms:created xsi:type="dcterms:W3CDTF">2022-10-04T05:19:36Z</dcterms:created>
  <dcterms:modified xsi:type="dcterms:W3CDTF">2024-02-11T05:12:18Z</dcterms:modified>
</cp:coreProperties>
</file>