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15119350" cy="10691813"/>
  <p:notesSz cx="9866313" cy="6735763"/>
  <p:defaultTextStyle>
    <a:defPPr>
      <a:defRPr lang="ja-JP"/>
    </a:defPPr>
    <a:lvl1pPr marL="0" algn="l" defTabSz="1053480" rtl="0" eaLnBrk="1" latinLnBrk="0" hangingPunct="1">
      <a:defRPr kumimoji="1" sz="2074" kern="1200">
        <a:solidFill>
          <a:schemeClr val="tx1"/>
        </a:solidFill>
        <a:latin typeface="+mn-lt"/>
        <a:ea typeface="+mn-ea"/>
        <a:cs typeface="+mn-cs"/>
      </a:defRPr>
    </a:lvl1pPr>
    <a:lvl2pPr marL="526740" algn="l" defTabSz="1053480" rtl="0" eaLnBrk="1" latinLnBrk="0" hangingPunct="1">
      <a:defRPr kumimoji="1" sz="2074" kern="1200">
        <a:solidFill>
          <a:schemeClr val="tx1"/>
        </a:solidFill>
        <a:latin typeface="+mn-lt"/>
        <a:ea typeface="+mn-ea"/>
        <a:cs typeface="+mn-cs"/>
      </a:defRPr>
    </a:lvl2pPr>
    <a:lvl3pPr marL="1053480" algn="l" defTabSz="1053480" rtl="0" eaLnBrk="1" latinLnBrk="0" hangingPunct="1">
      <a:defRPr kumimoji="1" sz="2074" kern="1200">
        <a:solidFill>
          <a:schemeClr val="tx1"/>
        </a:solidFill>
        <a:latin typeface="+mn-lt"/>
        <a:ea typeface="+mn-ea"/>
        <a:cs typeface="+mn-cs"/>
      </a:defRPr>
    </a:lvl3pPr>
    <a:lvl4pPr marL="1580220" algn="l" defTabSz="1053480" rtl="0" eaLnBrk="1" latinLnBrk="0" hangingPunct="1">
      <a:defRPr kumimoji="1" sz="2074" kern="1200">
        <a:solidFill>
          <a:schemeClr val="tx1"/>
        </a:solidFill>
        <a:latin typeface="+mn-lt"/>
        <a:ea typeface="+mn-ea"/>
        <a:cs typeface="+mn-cs"/>
      </a:defRPr>
    </a:lvl4pPr>
    <a:lvl5pPr marL="2106960" algn="l" defTabSz="1053480" rtl="0" eaLnBrk="1" latinLnBrk="0" hangingPunct="1">
      <a:defRPr kumimoji="1" sz="2074" kern="1200">
        <a:solidFill>
          <a:schemeClr val="tx1"/>
        </a:solidFill>
        <a:latin typeface="+mn-lt"/>
        <a:ea typeface="+mn-ea"/>
        <a:cs typeface="+mn-cs"/>
      </a:defRPr>
    </a:lvl5pPr>
    <a:lvl6pPr marL="2633701" algn="l" defTabSz="1053480" rtl="0" eaLnBrk="1" latinLnBrk="0" hangingPunct="1">
      <a:defRPr kumimoji="1" sz="2074" kern="1200">
        <a:solidFill>
          <a:schemeClr val="tx1"/>
        </a:solidFill>
        <a:latin typeface="+mn-lt"/>
        <a:ea typeface="+mn-ea"/>
        <a:cs typeface="+mn-cs"/>
      </a:defRPr>
    </a:lvl6pPr>
    <a:lvl7pPr marL="3160441" algn="l" defTabSz="1053480" rtl="0" eaLnBrk="1" latinLnBrk="0" hangingPunct="1">
      <a:defRPr kumimoji="1" sz="2074" kern="1200">
        <a:solidFill>
          <a:schemeClr val="tx1"/>
        </a:solidFill>
        <a:latin typeface="+mn-lt"/>
        <a:ea typeface="+mn-ea"/>
        <a:cs typeface="+mn-cs"/>
      </a:defRPr>
    </a:lvl7pPr>
    <a:lvl8pPr marL="3687181" algn="l" defTabSz="1053480" rtl="0" eaLnBrk="1" latinLnBrk="0" hangingPunct="1">
      <a:defRPr kumimoji="1" sz="2074" kern="1200">
        <a:solidFill>
          <a:schemeClr val="tx1"/>
        </a:solidFill>
        <a:latin typeface="+mn-lt"/>
        <a:ea typeface="+mn-ea"/>
        <a:cs typeface="+mn-cs"/>
      </a:defRPr>
    </a:lvl8pPr>
    <a:lvl9pPr marL="4213921" algn="l" defTabSz="1053480" rtl="0" eaLnBrk="1" latinLnBrk="0" hangingPunct="1">
      <a:defRPr kumimoji="1" sz="2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82" autoAdjust="0"/>
    <p:restoredTop sz="92168" autoAdjust="0"/>
  </p:normalViewPr>
  <p:slideViewPr>
    <p:cSldViewPr snapToGrid="0">
      <p:cViewPr>
        <p:scale>
          <a:sx n="98" d="100"/>
          <a:sy n="98" d="100"/>
        </p:scale>
        <p:origin x="348" y="144"/>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803" cy="337165"/>
          </a:xfrm>
          <a:prstGeom prst="rect">
            <a:avLst/>
          </a:prstGeom>
        </p:spPr>
        <p:txBody>
          <a:bodyPr vert="horz" lIns="62490" tIns="31245" rIns="62490" bIns="31245" rtlCol="0"/>
          <a:lstStyle>
            <a:lvl1pPr algn="l">
              <a:defRPr sz="800"/>
            </a:lvl1pPr>
          </a:lstStyle>
          <a:p>
            <a:endParaRPr kumimoji="1" lang="ja-JP" altLang="en-US"/>
          </a:p>
        </p:txBody>
      </p:sp>
      <p:sp>
        <p:nvSpPr>
          <p:cNvPr id="3" name="日付プレースホルダー 2"/>
          <p:cNvSpPr>
            <a:spLocks noGrp="1"/>
          </p:cNvSpPr>
          <p:nvPr>
            <p:ph type="dt" idx="1"/>
          </p:nvPr>
        </p:nvSpPr>
        <p:spPr>
          <a:xfrm>
            <a:off x="5588331" y="0"/>
            <a:ext cx="4275803" cy="337165"/>
          </a:xfrm>
          <a:prstGeom prst="rect">
            <a:avLst/>
          </a:prstGeom>
        </p:spPr>
        <p:txBody>
          <a:bodyPr vert="horz" lIns="62490" tIns="31245" rIns="62490" bIns="31245" rtlCol="0"/>
          <a:lstStyle>
            <a:lvl1pPr algn="r">
              <a:defRPr sz="800"/>
            </a:lvl1pPr>
          </a:lstStyle>
          <a:p>
            <a:fld id="{9F85A5B7-79CA-4793-8B66-EE7F813CD512}" type="datetimeFigureOut">
              <a:rPr kumimoji="1" lang="ja-JP" altLang="en-US" smtClean="0"/>
              <a:t>2023/6/27</a:t>
            </a:fld>
            <a:endParaRPr kumimoji="1" lang="ja-JP" altLang="en-US"/>
          </a:p>
        </p:txBody>
      </p:sp>
      <p:sp>
        <p:nvSpPr>
          <p:cNvPr id="4" name="スライド イメージ プレースホルダー 3"/>
          <p:cNvSpPr>
            <a:spLocks noGrp="1" noRot="1" noChangeAspect="1"/>
          </p:cNvSpPr>
          <p:nvPr>
            <p:ph type="sldImg" idx="2"/>
          </p:nvPr>
        </p:nvSpPr>
        <p:spPr>
          <a:xfrm>
            <a:off x="3325813" y="841375"/>
            <a:ext cx="3214687" cy="2273300"/>
          </a:xfrm>
          <a:prstGeom prst="rect">
            <a:avLst/>
          </a:prstGeom>
          <a:noFill/>
          <a:ln w="12700">
            <a:solidFill>
              <a:prstClr val="black"/>
            </a:solidFill>
          </a:ln>
        </p:spPr>
        <p:txBody>
          <a:bodyPr vert="horz" lIns="62490" tIns="31245" rIns="62490" bIns="31245" rtlCol="0" anchor="ctr"/>
          <a:lstStyle/>
          <a:p>
            <a:endParaRPr lang="ja-JP" altLang="en-US"/>
          </a:p>
        </p:txBody>
      </p:sp>
      <p:sp>
        <p:nvSpPr>
          <p:cNvPr id="5" name="ノート プレースホルダー 4"/>
          <p:cNvSpPr>
            <a:spLocks noGrp="1"/>
          </p:cNvSpPr>
          <p:nvPr>
            <p:ph type="body" sz="quarter" idx="3"/>
          </p:nvPr>
        </p:nvSpPr>
        <p:spPr>
          <a:xfrm>
            <a:off x="986307" y="3241311"/>
            <a:ext cx="7893705" cy="2652079"/>
          </a:xfrm>
          <a:prstGeom prst="rect">
            <a:avLst/>
          </a:prstGeom>
        </p:spPr>
        <p:txBody>
          <a:bodyPr vert="horz" lIns="62490" tIns="31245" rIns="62490" bIns="312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398599"/>
            <a:ext cx="4275803" cy="337165"/>
          </a:xfrm>
          <a:prstGeom prst="rect">
            <a:avLst/>
          </a:prstGeom>
        </p:spPr>
        <p:txBody>
          <a:bodyPr vert="horz" lIns="62490" tIns="31245" rIns="62490" bIns="3124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588331" y="6398599"/>
            <a:ext cx="4275803" cy="337165"/>
          </a:xfrm>
          <a:prstGeom prst="rect">
            <a:avLst/>
          </a:prstGeom>
        </p:spPr>
        <p:txBody>
          <a:bodyPr vert="horz" lIns="62490" tIns="31245" rIns="62490" bIns="31245" rtlCol="0" anchor="b"/>
          <a:lstStyle>
            <a:lvl1pPr algn="r">
              <a:defRPr sz="800"/>
            </a:lvl1pPr>
          </a:lstStyle>
          <a:p>
            <a:fld id="{26E39112-76F6-46F3-A88A-BAF8DA757AF7}" type="slidenum">
              <a:rPr kumimoji="1" lang="ja-JP" altLang="en-US" smtClean="0"/>
              <a:t>‹#›</a:t>
            </a:fld>
            <a:endParaRPr kumimoji="1" lang="ja-JP" altLang="en-US"/>
          </a:p>
        </p:txBody>
      </p:sp>
    </p:spTree>
    <p:extLst>
      <p:ext uri="{BB962C8B-B14F-4D97-AF65-F5344CB8AC3E}">
        <p14:creationId xmlns:p14="http://schemas.microsoft.com/office/powerpoint/2010/main" val="4094710705"/>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25813" y="841375"/>
            <a:ext cx="3214687" cy="22733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E39112-76F6-46F3-A88A-BAF8DA757AF7}" type="slidenum">
              <a:rPr kumimoji="1" lang="ja-JP" altLang="en-US" smtClean="0"/>
              <a:t>1</a:t>
            </a:fld>
            <a:endParaRPr kumimoji="1" lang="ja-JP" altLang="en-US"/>
          </a:p>
        </p:txBody>
      </p:sp>
    </p:spTree>
    <p:extLst>
      <p:ext uri="{BB962C8B-B14F-4D97-AF65-F5344CB8AC3E}">
        <p14:creationId xmlns:p14="http://schemas.microsoft.com/office/powerpoint/2010/main" val="329874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173488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313336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420671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906264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137745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346982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120890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427398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388978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163765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F00E88-C984-43C1-A067-6C2826C997F4}" type="datetimeFigureOut">
              <a:rPr kumimoji="1" lang="ja-JP" altLang="en-US" smtClean="0"/>
              <a:t>2023/6/27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405603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15F00E88-C984-43C1-A067-6C2826C997F4}" type="datetimeFigureOut">
              <a:rPr kumimoji="1" lang="ja-JP" altLang="en-US" smtClean="0"/>
              <a:t>2023/6/27</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CFC2D1C-132B-45F8-8575-33DBCD78161D}" type="slidenum">
              <a:rPr kumimoji="1" lang="ja-JP" altLang="en-US" smtClean="0"/>
              <a:t>‹#›</a:t>
            </a:fld>
            <a:endParaRPr kumimoji="1" lang="ja-JP" altLang="en-US"/>
          </a:p>
        </p:txBody>
      </p:sp>
    </p:spTree>
    <p:extLst>
      <p:ext uri="{BB962C8B-B14F-4D97-AF65-F5344CB8AC3E}">
        <p14:creationId xmlns:p14="http://schemas.microsoft.com/office/powerpoint/2010/main" val="37541700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50850" y="-116417"/>
            <a:ext cx="16021050" cy="1434912"/>
          </a:xfrm>
          <a:prstGeom prst="rect">
            <a:avLst/>
          </a:prstGeom>
          <a:gradFill flip="none" rotWithShape="1">
            <a:gsLst>
              <a:gs pos="0">
                <a:schemeClr val="accent1">
                  <a:tint val="66000"/>
                  <a:satMod val="160000"/>
                </a:schemeClr>
              </a:gs>
              <a:gs pos="85000">
                <a:srgbClr val="92D05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20" name="直方体 19"/>
          <p:cNvSpPr/>
          <p:nvPr/>
        </p:nvSpPr>
        <p:spPr>
          <a:xfrm>
            <a:off x="12626557" y="1448030"/>
            <a:ext cx="2115117" cy="5995242"/>
          </a:xfrm>
          <a:prstGeom prst="cube">
            <a:avLst>
              <a:gd name="adj" fmla="val 3395"/>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4" name="直方体 23"/>
          <p:cNvSpPr/>
          <p:nvPr/>
        </p:nvSpPr>
        <p:spPr>
          <a:xfrm>
            <a:off x="10358270" y="1448030"/>
            <a:ext cx="2115117" cy="2921617"/>
          </a:xfrm>
          <a:prstGeom prst="cube">
            <a:avLst>
              <a:gd name="adj" fmla="val 3395"/>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8" name="直方体 27"/>
          <p:cNvSpPr/>
          <p:nvPr/>
        </p:nvSpPr>
        <p:spPr>
          <a:xfrm>
            <a:off x="8089983" y="1448030"/>
            <a:ext cx="2115117" cy="2921617"/>
          </a:xfrm>
          <a:prstGeom prst="cube">
            <a:avLst>
              <a:gd name="adj" fmla="val 3395"/>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1" name="角丸四角形 30"/>
          <p:cNvSpPr/>
          <p:nvPr/>
        </p:nvSpPr>
        <p:spPr>
          <a:xfrm>
            <a:off x="7175371" y="1448030"/>
            <a:ext cx="761442" cy="2921617"/>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生　活</a:t>
            </a:r>
          </a:p>
        </p:txBody>
      </p:sp>
      <p:sp>
        <p:nvSpPr>
          <p:cNvPr id="33" name="直方体 32"/>
          <p:cNvSpPr/>
          <p:nvPr/>
        </p:nvSpPr>
        <p:spPr>
          <a:xfrm>
            <a:off x="4914248" y="1448030"/>
            <a:ext cx="2115117" cy="2921617"/>
          </a:xfrm>
          <a:prstGeom prst="cube">
            <a:avLst>
              <a:gd name="adj" fmla="val 3395"/>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34" name="直方体 33"/>
          <p:cNvSpPr/>
          <p:nvPr/>
        </p:nvSpPr>
        <p:spPr>
          <a:xfrm>
            <a:off x="2670426" y="1448030"/>
            <a:ext cx="2115117" cy="2921616"/>
          </a:xfrm>
          <a:prstGeom prst="cube">
            <a:avLst>
              <a:gd name="adj" fmla="val 3395"/>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5" name="直方体 34"/>
          <p:cNvSpPr/>
          <p:nvPr/>
        </p:nvSpPr>
        <p:spPr>
          <a:xfrm>
            <a:off x="377674" y="1448030"/>
            <a:ext cx="2115117" cy="2921617"/>
          </a:xfrm>
          <a:prstGeom prst="cube">
            <a:avLst>
              <a:gd name="adj" fmla="val 3395"/>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7" name="直方体 36"/>
          <p:cNvSpPr/>
          <p:nvPr/>
        </p:nvSpPr>
        <p:spPr>
          <a:xfrm>
            <a:off x="10358270" y="4487221"/>
            <a:ext cx="2115117" cy="2921617"/>
          </a:xfrm>
          <a:prstGeom prst="cube">
            <a:avLst>
              <a:gd name="adj" fmla="val 3395"/>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8" name="直方体 37"/>
          <p:cNvSpPr/>
          <p:nvPr/>
        </p:nvSpPr>
        <p:spPr>
          <a:xfrm>
            <a:off x="8089983" y="4487221"/>
            <a:ext cx="2115117" cy="2921617"/>
          </a:xfrm>
          <a:prstGeom prst="cube">
            <a:avLst>
              <a:gd name="adj" fmla="val 3395"/>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9" name="角丸四角形 38"/>
          <p:cNvSpPr/>
          <p:nvPr/>
        </p:nvSpPr>
        <p:spPr>
          <a:xfrm>
            <a:off x="7175371" y="4487221"/>
            <a:ext cx="761442" cy="292161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学　習</a:t>
            </a:r>
          </a:p>
        </p:txBody>
      </p:sp>
      <p:sp>
        <p:nvSpPr>
          <p:cNvPr id="40" name="直方体 39"/>
          <p:cNvSpPr/>
          <p:nvPr/>
        </p:nvSpPr>
        <p:spPr>
          <a:xfrm>
            <a:off x="4914248" y="4487221"/>
            <a:ext cx="2115117" cy="2921617"/>
          </a:xfrm>
          <a:prstGeom prst="cube">
            <a:avLst>
              <a:gd name="adj" fmla="val 3395"/>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1" name="直方体 40"/>
          <p:cNvSpPr/>
          <p:nvPr/>
        </p:nvSpPr>
        <p:spPr>
          <a:xfrm>
            <a:off x="2645961" y="4487221"/>
            <a:ext cx="2115117" cy="2921617"/>
          </a:xfrm>
          <a:prstGeom prst="cube">
            <a:avLst>
              <a:gd name="adj" fmla="val 3395"/>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2" name="直方体 41"/>
          <p:cNvSpPr/>
          <p:nvPr/>
        </p:nvSpPr>
        <p:spPr>
          <a:xfrm>
            <a:off x="377674" y="4487221"/>
            <a:ext cx="2115117" cy="2921617"/>
          </a:xfrm>
          <a:prstGeom prst="cube">
            <a:avLst>
              <a:gd name="adj" fmla="val 3395"/>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3" name="直方体 42"/>
          <p:cNvSpPr/>
          <p:nvPr/>
        </p:nvSpPr>
        <p:spPr>
          <a:xfrm>
            <a:off x="12626557" y="7526413"/>
            <a:ext cx="2115117" cy="2410746"/>
          </a:xfrm>
          <a:prstGeom prst="cube">
            <a:avLst>
              <a:gd name="adj" fmla="val 339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4" name="直方体 43"/>
          <p:cNvSpPr/>
          <p:nvPr/>
        </p:nvSpPr>
        <p:spPr>
          <a:xfrm>
            <a:off x="10358270" y="7526413"/>
            <a:ext cx="2115117" cy="2410746"/>
          </a:xfrm>
          <a:prstGeom prst="cube">
            <a:avLst>
              <a:gd name="adj" fmla="val 339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5" name="直方体 44"/>
          <p:cNvSpPr/>
          <p:nvPr/>
        </p:nvSpPr>
        <p:spPr>
          <a:xfrm>
            <a:off x="8089983" y="7526413"/>
            <a:ext cx="2115117" cy="2410746"/>
          </a:xfrm>
          <a:prstGeom prst="cube">
            <a:avLst>
              <a:gd name="adj" fmla="val 339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6" name="角丸四角形 45"/>
          <p:cNvSpPr/>
          <p:nvPr/>
        </p:nvSpPr>
        <p:spPr>
          <a:xfrm>
            <a:off x="7175371" y="7498739"/>
            <a:ext cx="761442" cy="2921617"/>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連絡・お知らせ</a:t>
            </a:r>
          </a:p>
        </p:txBody>
      </p:sp>
      <p:sp>
        <p:nvSpPr>
          <p:cNvPr id="47" name="直方体 46"/>
          <p:cNvSpPr/>
          <p:nvPr/>
        </p:nvSpPr>
        <p:spPr>
          <a:xfrm>
            <a:off x="4914248" y="7526413"/>
            <a:ext cx="2115117" cy="2921617"/>
          </a:xfrm>
          <a:prstGeom prst="cube">
            <a:avLst>
              <a:gd name="adj" fmla="val 339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8" name="直方体 47"/>
          <p:cNvSpPr/>
          <p:nvPr/>
        </p:nvSpPr>
        <p:spPr>
          <a:xfrm>
            <a:off x="2645961" y="7526413"/>
            <a:ext cx="2115117" cy="2921617"/>
          </a:xfrm>
          <a:prstGeom prst="cube">
            <a:avLst>
              <a:gd name="adj" fmla="val 339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9" name="直方体 48"/>
          <p:cNvSpPr/>
          <p:nvPr/>
        </p:nvSpPr>
        <p:spPr>
          <a:xfrm>
            <a:off x="407222" y="7526413"/>
            <a:ext cx="2115117" cy="2921617"/>
          </a:xfrm>
          <a:prstGeom prst="cube">
            <a:avLst>
              <a:gd name="adj" fmla="val 3395"/>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0" name="正方形/長方形 49"/>
          <p:cNvSpPr/>
          <p:nvPr/>
        </p:nvSpPr>
        <p:spPr>
          <a:xfrm>
            <a:off x="247650" y="288983"/>
            <a:ext cx="1439908" cy="857250"/>
          </a:xfrm>
          <a:prstGeom prst="rect">
            <a:avLst/>
          </a:prstGeom>
          <a:solidFill>
            <a:schemeClr val="bg1"/>
          </a:solidFill>
          <a:ln w="889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spc="-300" dirty="0" smtClean="0">
                <a:solidFill>
                  <a:schemeClr val="tx1"/>
                </a:solidFill>
                <a:latin typeface="HGP教科書体" panose="02020600000000000000" pitchFamily="18" charset="-128"/>
                <a:ea typeface="HGP教科書体" panose="02020600000000000000" pitchFamily="18" charset="-128"/>
              </a:rPr>
              <a:t>令和５年度</a:t>
            </a:r>
            <a:endParaRPr lang="en-US" altLang="ja-JP" b="1" spc="-300" dirty="0">
              <a:solidFill>
                <a:schemeClr val="tx1"/>
              </a:solidFill>
              <a:latin typeface="HGP教科書体" panose="02020600000000000000" pitchFamily="18" charset="-128"/>
              <a:ea typeface="HGP教科書体" panose="02020600000000000000" pitchFamily="18" charset="-128"/>
            </a:endParaRPr>
          </a:p>
          <a:p>
            <a:pPr algn="ctr"/>
            <a:r>
              <a:rPr lang="ja-JP" altLang="en-US" sz="2400" b="1" dirty="0" smtClean="0">
                <a:solidFill>
                  <a:schemeClr val="tx1"/>
                </a:solidFill>
                <a:latin typeface="HGP教科書体" panose="02020600000000000000" pitchFamily="18" charset="-128"/>
                <a:ea typeface="HGP教科書体" panose="02020600000000000000" pitchFamily="18" charset="-128"/>
              </a:rPr>
              <a:t>改訂版</a:t>
            </a:r>
            <a:endParaRPr lang="ja-JP" altLang="en-US" sz="2400" b="1" dirty="0">
              <a:solidFill>
                <a:schemeClr val="tx1"/>
              </a:solidFill>
              <a:latin typeface="HGP教科書体" panose="02020600000000000000" pitchFamily="18" charset="-128"/>
              <a:ea typeface="HGP教科書体" panose="02020600000000000000" pitchFamily="18" charset="-128"/>
            </a:endParaRPr>
          </a:p>
        </p:txBody>
      </p:sp>
      <p:sp>
        <p:nvSpPr>
          <p:cNvPr id="51" name="テキスト ボックス 50"/>
          <p:cNvSpPr txBox="1"/>
          <p:nvPr/>
        </p:nvSpPr>
        <p:spPr>
          <a:xfrm>
            <a:off x="1687558" y="480263"/>
            <a:ext cx="5350621" cy="707886"/>
          </a:xfrm>
          <a:prstGeom prst="rect">
            <a:avLst/>
          </a:prstGeom>
          <a:noFill/>
        </p:spPr>
        <p:txBody>
          <a:bodyPr wrap="square" rtlCol="0">
            <a:spAutoFit/>
          </a:bodyPr>
          <a:lstStyle/>
          <a:p>
            <a:pPr algn="ctr"/>
            <a:r>
              <a:rPr lang="ja-JP" altLang="en-US" sz="4000" kern="0" spc="-450" dirty="0">
                <a:latin typeface="HG丸ｺﾞｼｯｸM-PRO" panose="020F0600000000000000" pitchFamily="50" charset="-128"/>
                <a:ea typeface="HG丸ｺﾞｼｯｸM-PRO" panose="020F0600000000000000" pitchFamily="50" charset="-128"/>
              </a:rPr>
              <a:t>早わかり！ 五葛西ルール</a:t>
            </a:r>
          </a:p>
        </p:txBody>
      </p:sp>
      <p:sp>
        <p:nvSpPr>
          <p:cNvPr id="53" name="テキスト ボックス 52"/>
          <p:cNvSpPr txBox="1"/>
          <p:nvPr/>
        </p:nvSpPr>
        <p:spPr>
          <a:xfrm>
            <a:off x="8081168" y="262608"/>
            <a:ext cx="6660506" cy="584775"/>
          </a:xfrm>
          <a:prstGeom prst="rect">
            <a:avLst/>
          </a:prstGeom>
          <a:noFill/>
        </p:spPr>
        <p:txBody>
          <a:bodyPr wrap="square" rtlCol="0">
            <a:spAutoFit/>
          </a:bodyPr>
          <a:lstStyle/>
          <a:p>
            <a:pPr algn="ctr"/>
            <a:r>
              <a:rPr lang="ja-JP" altLang="en-US" sz="3200" dirty="0">
                <a:latin typeface="ＤＨＰ行書体" panose="03000500000000000000" pitchFamily="66" charset="-128"/>
                <a:ea typeface="ＤＨＰ行書体" panose="03000500000000000000" pitchFamily="66" charset="-128"/>
              </a:rPr>
              <a:t>江戸川区立　第五葛西小学校</a:t>
            </a:r>
          </a:p>
        </p:txBody>
      </p:sp>
      <p:sp>
        <p:nvSpPr>
          <p:cNvPr id="54" name="テキスト ボックス 53"/>
          <p:cNvSpPr txBox="1"/>
          <p:nvPr/>
        </p:nvSpPr>
        <p:spPr>
          <a:xfrm>
            <a:off x="8089983" y="927577"/>
            <a:ext cx="6854825" cy="307777"/>
          </a:xfrm>
          <a:prstGeom prst="rect">
            <a:avLst/>
          </a:prstGeom>
          <a:noFill/>
        </p:spPr>
        <p:txBody>
          <a:bodyPr wrap="square" rtlCol="0">
            <a:spAutoFit/>
          </a:bodyPr>
          <a:lstStyle/>
          <a:p>
            <a:pPr algn="ctr"/>
            <a:r>
              <a:rPr lang="ja-JP" altLang="en-US" sz="1400" dirty="0">
                <a:latin typeface="ＤＨＰ平成ゴシックW5" panose="020B0500000000000000" pitchFamily="50" charset="-128"/>
                <a:ea typeface="ＤＨＰ平成ゴシックW5" panose="020B0500000000000000" pitchFamily="50" charset="-128"/>
              </a:rPr>
              <a:t>〒</a:t>
            </a:r>
            <a:r>
              <a:rPr lang="en-US" altLang="ja-JP" sz="1400" dirty="0">
                <a:latin typeface="ＤＨＰ平成ゴシックW5" panose="020B0500000000000000" pitchFamily="50" charset="-128"/>
                <a:ea typeface="ＤＨＰ平成ゴシックW5" panose="020B0500000000000000" pitchFamily="50" charset="-128"/>
              </a:rPr>
              <a:t>134-0081 </a:t>
            </a:r>
            <a:r>
              <a:rPr lang="ja-JP" altLang="en-US" sz="1400" dirty="0">
                <a:latin typeface="ＤＨＰ平成ゴシックW5" panose="020B0500000000000000" pitchFamily="50" charset="-128"/>
                <a:ea typeface="ＤＨＰ平成ゴシックW5" panose="020B0500000000000000" pitchFamily="50" charset="-128"/>
              </a:rPr>
              <a:t>東京都江戸川区北葛西</a:t>
            </a:r>
            <a:r>
              <a:rPr lang="en-US" altLang="ja-JP" sz="1400" dirty="0" smtClean="0">
                <a:latin typeface="ＤＨＰ平成ゴシックW5" panose="020B0500000000000000" pitchFamily="50" charset="-128"/>
                <a:ea typeface="ＤＨＰ平成ゴシックW5" panose="020B0500000000000000" pitchFamily="50" charset="-128"/>
              </a:rPr>
              <a:t>2-13-33</a:t>
            </a:r>
            <a:r>
              <a:rPr lang="ja-JP" altLang="en-US" sz="1400" dirty="0" smtClean="0">
                <a:latin typeface="ＤＨＰ平成ゴシックW5" panose="020B0500000000000000" pitchFamily="50" charset="-128"/>
                <a:ea typeface="ＤＨＰ平成ゴシックW5" panose="020B0500000000000000" pitchFamily="50" charset="-128"/>
              </a:rPr>
              <a:t>　</a:t>
            </a:r>
            <a:r>
              <a:rPr lang="en-US" altLang="ja-JP" sz="1400" dirty="0" smtClean="0">
                <a:latin typeface="ＤＨＰ平成ゴシックW5" panose="020B0500000000000000" pitchFamily="50" charset="-128"/>
                <a:ea typeface="ＤＨＰ平成ゴシックW5" panose="020B0500000000000000" pitchFamily="50" charset="-128"/>
              </a:rPr>
              <a:t>TEL:03-3689-6216</a:t>
            </a:r>
            <a:r>
              <a:rPr lang="ja-JP" altLang="en-US" sz="1400" dirty="0">
                <a:latin typeface="ＤＨＰ平成ゴシックW5" panose="020B0500000000000000" pitchFamily="50" charset="-128"/>
                <a:ea typeface="ＤＨＰ平成ゴシックW5" panose="020B0500000000000000" pitchFamily="50" charset="-128"/>
              </a:rPr>
              <a:t>　</a:t>
            </a:r>
            <a:r>
              <a:rPr lang="en-US" altLang="ja-JP" sz="1400" dirty="0">
                <a:latin typeface="ＤＨＰ平成ゴシックW5" panose="020B0500000000000000" pitchFamily="50" charset="-128"/>
                <a:ea typeface="ＤＨＰ平成ゴシックW5" panose="020B0500000000000000" pitchFamily="50" charset="-128"/>
              </a:rPr>
              <a:t>FAX:03-3689-6371</a:t>
            </a:r>
            <a:endParaRPr lang="ja-JP" altLang="en-US" sz="1400" dirty="0">
              <a:latin typeface="ＤＨＰ平成ゴシックW5" panose="020B0500000000000000" pitchFamily="50" charset="-128"/>
              <a:ea typeface="ＤＨＰ平成ゴシックW5" panose="020B0500000000000000" pitchFamily="50" charset="-128"/>
            </a:endParaRPr>
          </a:p>
        </p:txBody>
      </p:sp>
      <p:sp>
        <p:nvSpPr>
          <p:cNvPr id="56" name="正方形/長方形 55"/>
          <p:cNvSpPr/>
          <p:nvPr/>
        </p:nvSpPr>
        <p:spPr>
          <a:xfrm>
            <a:off x="8089983" y="10020300"/>
            <a:ext cx="6651691" cy="427730"/>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chemeClr val="tx1"/>
                </a:solidFill>
              </a:rPr>
              <a:t>学校ホームページ　</a:t>
            </a:r>
            <a:r>
              <a:rPr kumimoji="1" lang="en-US" altLang="ja-JP" sz="1800" dirty="0" smtClean="0">
                <a:solidFill>
                  <a:schemeClr val="tx1"/>
                </a:solidFill>
              </a:rPr>
              <a:t>http://edogawa.schoolweb.ne.jp/kasai5-e/</a:t>
            </a:r>
            <a:endParaRPr kumimoji="1" lang="ja-JP" altLang="en-US" sz="1800" dirty="0">
              <a:solidFill>
                <a:schemeClr val="tx1"/>
              </a:solidFill>
            </a:endParaRPr>
          </a:p>
        </p:txBody>
      </p:sp>
      <p:sp>
        <p:nvSpPr>
          <p:cNvPr id="57" name="テキスト ボックス 56"/>
          <p:cNvSpPr txBox="1"/>
          <p:nvPr/>
        </p:nvSpPr>
        <p:spPr>
          <a:xfrm>
            <a:off x="4914248" y="1510689"/>
            <a:ext cx="2107953" cy="338554"/>
          </a:xfrm>
          <a:prstGeom prst="rect">
            <a:avLst/>
          </a:prstGeom>
          <a:noFill/>
        </p:spPr>
        <p:txBody>
          <a:bodyPr wrap="square" rtlCol="0">
            <a:spAutoFit/>
          </a:bodyPr>
          <a:lstStyle/>
          <a:p>
            <a:pPr algn="ctr"/>
            <a:r>
              <a:rPr kumimoji="1" lang="ja-JP" altLang="en-US" sz="1600" dirty="0" smtClean="0">
                <a:solidFill>
                  <a:srgbClr val="0070C0"/>
                </a:solidFill>
              </a:rPr>
              <a:t>校外での約束</a:t>
            </a:r>
            <a:endParaRPr kumimoji="1" lang="ja-JP" altLang="en-US" sz="1600" dirty="0">
              <a:solidFill>
                <a:srgbClr val="0070C0"/>
              </a:solidFill>
            </a:endParaRPr>
          </a:p>
        </p:txBody>
      </p:sp>
      <p:sp>
        <p:nvSpPr>
          <p:cNvPr id="58" name="正方形/長方形 57"/>
          <p:cNvSpPr/>
          <p:nvPr/>
        </p:nvSpPr>
        <p:spPr>
          <a:xfrm>
            <a:off x="4938712" y="1816019"/>
            <a:ext cx="1993106" cy="60600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mj-ea"/>
                <a:ea typeface="+mj-ea"/>
              </a:rPr>
              <a:t>○帰宅時刻</a:t>
            </a:r>
            <a:endParaRPr kumimoji="1" lang="en-US" altLang="ja-JP" sz="1100" dirty="0" smtClean="0">
              <a:solidFill>
                <a:schemeClr val="tx1"/>
              </a:solidFill>
              <a:latin typeface="+mj-ea"/>
              <a:ea typeface="+mj-ea"/>
            </a:endParaRPr>
          </a:p>
          <a:p>
            <a:r>
              <a:rPr kumimoji="1" lang="ja-JP" altLang="en-US" sz="1100" dirty="0" smtClean="0">
                <a:solidFill>
                  <a:schemeClr val="tx1"/>
                </a:solidFill>
                <a:latin typeface="+mj-ea"/>
                <a:ea typeface="+mj-ea"/>
              </a:rPr>
              <a:t>　４月～９月</a:t>
            </a:r>
            <a:r>
              <a:rPr kumimoji="1" lang="en-US" altLang="ja-JP" sz="1100" dirty="0" smtClean="0">
                <a:solidFill>
                  <a:schemeClr val="tx1"/>
                </a:solidFill>
                <a:latin typeface="+mj-ea"/>
                <a:ea typeface="+mj-ea"/>
              </a:rPr>
              <a:t>	</a:t>
            </a:r>
            <a:r>
              <a:rPr kumimoji="1" lang="ja-JP" altLang="en-US" sz="1100" dirty="0" smtClean="0">
                <a:solidFill>
                  <a:schemeClr val="tx1"/>
                </a:solidFill>
                <a:latin typeface="+mj-ea"/>
                <a:ea typeface="+mj-ea"/>
              </a:rPr>
              <a:t>５時３０分       </a:t>
            </a:r>
            <a:endParaRPr kumimoji="1" lang="en-US" altLang="ja-JP" sz="1100" dirty="0" smtClean="0">
              <a:solidFill>
                <a:schemeClr val="tx1"/>
              </a:solidFill>
              <a:latin typeface="+mj-ea"/>
              <a:ea typeface="+mj-ea"/>
            </a:endParaRPr>
          </a:p>
          <a:p>
            <a:r>
              <a:rPr lang="ja-JP" altLang="en-US" sz="1100" dirty="0" smtClean="0">
                <a:solidFill>
                  <a:schemeClr val="tx1"/>
                </a:solidFill>
                <a:latin typeface="+mj-ea"/>
                <a:ea typeface="+mj-ea"/>
              </a:rPr>
              <a:t>１０月～３月</a:t>
            </a:r>
            <a:r>
              <a:rPr lang="en-US" altLang="ja-JP" sz="1100" dirty="0" smtClean="0">
                <a:solidFill>
                  <a:schemeClr val="tx1"/>
                </a:solidFill>
                <a:latin typeface="+mj-ea"/>
                <a:ea typeface="+mj-ea"/>
              </a:rPr>
              <a:t>	</a:t>
            </a:r>
            <a:r>
              <a:rPr lang="ja-JP" altLang="en-US" sz="1100" dirty="0" smtClean="0">
                <a:solidFill>
                  <a:schemeClr val="tx1"/>
                </a:solidFill>
                <a:latin typeface="+mj-ea"/>
                <a:ea typeface="+mj-ea"/>
              </a:rPr>
              <a:t>４時３０分</a:t>
            </a:r>
            <a:endParaRPr kumimoji="1" lang="ja-JP" altLang="en-US" sz="1100" dirty="0">
              <a:solidFill>
                <a:schemeClr val="tx1"/>
              </a:solidFill>
              <a:latin typeface="+mj-ea"/>
              <a:ea typeface="+mj-ea"/>
            </a:endParaRPr>
          </a:p>
        </p:txBody>
      </p:sp>
      <p:sp>
        <p:nvSpPr>
          <p:cNvPr id="79" name="テキスト ボックス 78"/>
          <p:cNvSpPr txBox="1"/>
          <p:nvPr/>
        </p:nvSpPr>
        <p:spPr>
          <a:xfrm>
            <a:off x="2675396" y="1510993"/>
            <a:ext cx="2110147" cy="338554"/>
          </a:xfrm>
          <a:prstGeom prst="rect">
            <a:avLst/>
          </a:prstGeom>
          <a:noFill/>
        </p:spPr>
        <p:txBody>
          <a:bodyPr wrap="square" rtlCol="0">
            <a:spAutoFit/>
          </a:bodyPr>
          <a:lstStyle/>
          <a:p>
            <a:pPr algn="ctr"/>
            <a:r>
              <a:rPr kumimoji="1" lang="ja-JP" altLang="en-US" sz="1600" spc="-150" dirty="0" smtClean="0">
                <a:solidFill>
                  <a:srgbClr val="0070C0"/>
                </a:solidFill>
              </a:rPr>
              <a:t>登校・下校・帰宅時刻</a:t>
            </a:r>
            <a:endParaRPr kumimoji="1" lang="ja-JP" altLang="en-US" sz="1600" spc="-150" dirty="0">
              <a:solidFill>
                <a:srgbClr val="0070C0"/>
              </a:solidFill>
            </a:endParaRPr>
          </a:p>
        </p:txBody>
      </p:sp>
      <p:sp>
        <p:nvSpPr>
          <p:cNvPr id="80" name="正方形/長方形 79"/>
          <p:cNvSpPr/>
          <p:nvPr/>
        </p:nvSpPr>
        <p:spPr>
          <a:xfrm>
            <a:off x="2699861" y="1822150"/>
            <a:ext cx="1993106" cy="60600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mj-ea"/>
                <a:ea typeface="+mj-ea"/>
              </a:rPr>
              <a:t>登校時刻（８：００～８：１５）</a:t>
            </a:r>
            <a:endParaRPr kumimoji="1" lang="en-US" altLang="ja-JP" sz="1100" dirty="0" smtClean="0">
              <a:solidFill>
                <a:schemeClr val="tx1"/>
              </a:solidFill>
              <a:latin typeface="+mj-ea"/>
              <a:ea typeface="+mj-ea"/>
            </a:endParaRPr>
          </a:p>
          <a:p>
            <a:r>
              <a:rPr kumimoji="1" lang="ja-JP" altLang="en-US" sz="1100" dirty="0" smtClean="0">
                <a:solidFill>
                  <a:schemeClr val="tx1"/>
                </a:solidFill>
                <a:latin typeface="+mj-ea"/>
                <a:ea typeface="+mj-ea"/>
              </a:rPr>
              <a:t>に間に合うように家を出ます。</a:t>
            </a:r>
            <a:endParaRPr kumimoji="1" lang="ja-JP" altLang="en-US" sz="1100" dirty="0">
              <a:solidFill>
                <a:schemeClr val="tx1"/>
              </a:solidFill>
              <a:latin typeface="+mj-ea"/>
              <a:ea typeface="+mj-ea"/>
            </a:endParaRPr>
          </a:p>
        </p:txBody>
      </p:sp>
      <p:grpSp>
        <p:nvGrpSpPr>
          <p:cNvPr id="123" name="グループ化 122"/>
          <p:cNvGrpSpPr/>
          <p:nvPr/>
        </p:nvGrpSpPr>
        <p:grpSpPr>
          <a:xfrm>
            <a:off x="321866" y="1516219"/>
            <a:ext cx="2170925" cy="2677105"/>
            <a:chOff x="321866" y="1516219"/>
            <a:chExt cx="2170925" cy="2677105"/>
          </a:xfrm>
        </p:grpSpPr>
        <p:sp>
          <p:nvSpPr>
            <p:cNvPr id="97" name="テキスト ボックス 96"/>
            <p:cNvSpPr txBox="1"/>
            <p:nvPr/>
          </p:nvSpPr>
          <p:spPr>
            <a:xfrm>
              <a:off x="321866" y="1516219"/>
              <a:ext cx="2152627" cy="338554"/>
            </a:xfrm>
            <a:prstGeom prst="rect">
              <a:avLst/>
            </a:prstGeom>
            <a:noFill/>
          </p:spPr>
          <p:txBody>
            <a:bodyPr wrap="square" rtlCol="0">
              <a:spAutoFit/>
            </a:bodyPr>
            <a:lstStyle/>
            <a:p>
              <a:pPr algn="ctr"/>
              <a:r>
                <a:rPr kumimoji="1" lang="ja-JP" altLang="en-US" sz="1600" spc="-200" dirty="0" smtClean="0">
                  <a:solidFill>
                    <a:srgbClr val="0070C0"/>
                  </a:solidFill>
                </a:rPr>
                <a:t>欠席・遅刻・早退・見学</a:t>
              </a:r>
              <a:endParaRPr kumimoji="1" lang="ja-JP" altLang="en-US" sz="1600" spc="-200" dirty="0">
                <a:solidFill>
                  <a:srgbClr val="0070C0"/>
                </a:solidFill>
              </a:endParaRPr>
            </a:p>
          </p:txBody>
        </p:sp>
        <p:sp>
          <p:nvSpPr>
            <p:cNvPr id="98" name="正方形/長方形 97"/>
            <p:cNvSpPr/>
            <p:nvPr/>
          </p:nvSpPr>
          <p:spPr>
            <a:xfrm>
              <a:off x="401237" y="1827376"/>
              <a:ext cx="1993106" cy="60600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mj-ea"/>
                  <a:ea typeface="+mj-ea"/>
                </a:rPr>
                <a:t>教室または保健室まで保護者の送迎や連絡が必要です。</a:t>
              </a:r>
              <a:endParaRPr kumimoji="1" lang="ja-JP" altLang="en-US" sz="1100" dirty="0">
                <a:solidFill>
                  <a:schemeClr val="tx1"/>
                </a:solidFill>
                <a:latin typeface="+mj-ea"/>
                <a:ea typeface="+mj-ea"/>
              </a:endParaRPr>
            </a:p>
          </p:txBody>
        </p:sp>
        <p:sp>
          <p:nvSpPr>
            <p:cNvPr id="112" name="テキスト ボックス 111"/>
            <p:cNvSpPr txBox="1"/>
            <p:nvPr/>
          </p:nvSpPr>
          <p:spPr>
            <a:xfrm>
              <a:off x="377675" y="2427850"/>
              <a:ext cx="2115116" cy="1765474"/>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欠席・連絡・早退・見学の連絡は</a:t>
              </a:r>
              <a:r>
                <a:rPr lang="ja-JP" altLang="en-US" sz="1100" dirty="0" smtClean="0"/>
                <a:t>連絡アプリ「</a:t>
              </a:r>
              <a:r>
                <a:rPr lang="en-US" altLang="ja-JP" sz="1100" dirty="0" err="1" smtClean="0"/>
                <a:t>tetoru</a:t>
              </a:r>
              <a:r>
                <a:rPr lang="ja-JP" altLang="en-US" sz="1100" dirty="0" smtClean="0"/>
                <a:t>」にて当日の朝８：００</a:t>
              </a:r>
              <a:r>
                <a:rPr kumimoji="1" lang="ja-JP" altLang="en-US" sz="1100" dirty="0" smtClean="0"/>
                <a:t>までに</a:t>
              </a:r>
              <a:r>
                <a:rPr lang="ja-JP" altLang="en-US" sz="1100" dirty="0" smtClean="0"/>
                <a:t>お</a:t>
              </a:r>
              <a:r>
                <a:rPr lang="ja-JP" altLang="en-US" sz="1100" dirty="0"/>
                <a:t>願</a:t>
              </a:r>
              <a:r>
                <a:rPr lang="ja-JP" altLang="en-US" sz="1100" dirty="0" smtClean="0"/>
                <a:t>い</a:t>
              </a:r>
              <a:r>
                <a:rPr kumimoji="1" lang="ja-JP" altLang="en-US" sz="1100" dirty="0" smtClean="0"/>
                <a:t>します。</a:t>
              </a:r>
              <a:endParaRPr kumimoji="1" lang="en-US" altLang="ja-JP" sz="1100" dirty="0" smtClean="0"/>
            </a:p>
            <a:p>
              <a:pPr marL="171450" indent="-171450">
                <a:buFont typeface="ＭＳ Ｐゴシック" panose="020B0600070205080204" pitchFamily="50" charset="-128"/>
                <a:buChar char="○"/>
              </a:pPr>
              <a:r>
                <a:rPr kumimoji="1" lang="en-US" altLang="ja-JP" sz="1100" dirty="0" smtClean="0"/>
                <a:t>pm</a:t>
              </a:r>
              <a:r>
                <a:rPr kumimoji="1" lang="ja-JP" altLang="en-US" sz="1100" dirty="0" smtClean="0"/>
                <a:t>５</a:t>
              </a:r>
              <a:r>
                <a:rPr lang="ja-JP" altLang="en-US" sz="1100" dirty="0" smtClean="0"/>
                <a:t>：</a:t>
              </a:r>
              <a:r>
                <a:rPr lang="ja-JP" altLang="en-US" sz="1100" dirty="0"/>
                <a:t>０</a:t>
              </a:r>
              <a:r>
                <a:rPr kumimoji="1" lang="ja-JP" altLang="en-US" sz="1100" dirty="0" smtClean="0"/>
                <a:t>０～</a:t>
              </a:r>
              <a:r>
                <a:rPr lang="en-US" altLang="ja-JP" sz="1100" dirty="0" smtClean="0"/>
                <a:t>am</a:t>
              </a:r>
              <a:r>
                <a:rPr lang="ja-JP" altLang="en-US" sz="1100" dirty="0" smtClean="0"/>
                <a:t>７：４５の間留守番電話対応になります。</a:t>
              </a:r>
              <a:endParaRPr kumimoji="1" lang="en-US" altLang="ja-JP" sz="1100" dirty="0" smtClean="0"/>
            </a:p>
            <a:p>
              <a:pPr marL="171450" indent="-171450">
                <a:buFont typeface="ＭＳ Ｐゴシック" panose="020B0600070205080204" pitchFamily="50" charset="-128"/>
                <a:buChar char="○"/>
              </a:pPr>
              <a:r>
                <a:rPr kumimoji="1" lang="ja-JP" altLang="en-US" sz="1100" spc="-100" dirty="0" smtClean="0"/>
                <a:t>早退や体育などの見学の場合は、</a:t>
              </a:r>
              <a:r>
                <a:rPr kumimoji="1" lang="ja-JP" altLang="en-US" sz="1100" dirty="0" smtClean="0"/>
                <a:t>連絡帳で担任に知らせます。</a:t>
              </a:r>
              <a:endParaRPr kumimoji="1" lang="en-US" altLang="ja-JP" sz="1100" dirty="0" smtClean="0"/>
            </a:p>
            <a:p>
              <a:pPr marL="171450" indent="-171450">
                <a:buFont typeface="ＭＳ Ｐゴシック" panose="020B0600070205080204" pitchFamily="50" charset="-128"/>
                <a:buChar char="○"/>
              </a:pPr>
              <a:endParaRPr kumimoji="1" lang="en-US" altLang="ja-JP" sz="1100" dirty="0" smtClean="0"/>
            </a:p>
            <a:p>
              <a:pPr marL="171450" indent="-171450">
                <a:buFont typeface="ＭＳ Ｐゴシック" panose="020B0600070205080204" pitchFamily="50" charset="-128"/>
                <a:buChar char="○"/>
              </a:pPr>
              <a:r>
                <a:rPr kumimoji="1" lang="ja-JP" altLang="en-US" sz="1100" dirty="0" smtClean="0"/>
                <a:t>緊急の場合は電話で学校に連絡します。℡０３</a:t>
              </a:r>
              <a:r>
                <a:rPr kumimoji="1" lang="en-US" altLang="ja-JP" sz="1100" dirty="0" smtClean="0"/>
                <a:t>-</a:t>
              </a:r>
              <a:r>
                <a:rPr kumimoji="1" lang="ja-JP" altLang="en-US" sz="1100" dirty="0" smtClean="0"/>
                <a:t>３６８９</a:t>
              </a:r>
              <a:r>
                <a:rPr kumimoji="1" lang="en-US" altLang="ja-JP" sz="1100" dirty="0" smtClean="0"/>
                <a:t>-</a:t>
              </a:r>
              <a:r>
                <a:rPr kumimoji="1" lang="ja-JP" altLang="en-US" sz="1100" dirty="0" smtClean="0"/>
                <a:t>６２１６</a:t>
              </a:r>
              <a:endParaRPr kumimoji="1" lang="ja-JP" altLang="en-US" sz="1100" dirty="0"/>
            </a:p>
          </p:txBody>
        </p:sp>
      </p:grpSp>
      <p:sp>
        <p:nvSpPr>
          <p:cNvPr id="115" name="テキスト ボックス 114"/>
          <p:cNvSpPr txBox="1"/>
          <p:nvPr/>
        </p:nvSpPr>
        <p:spPr>
          <a:xfrm>
            <a:off x="2683031" y="2428154"/>
            <a:ext cx="2115116" cy="1903974"/>
          </a:xfrm>
          <a:prstGeom prst="rect">
            <a:avLst/>
          </a:prstGeom>
          <a:noFill/>
        </p:spPr>
        <p:txBody>
          <a:bodyPr wrap="square" lIns="36000" tIns="36000" rIns="72000" bIns="36000" rtlCol="0">
            <a:spAutoFit/>
          </a:bodyPr>
          <a:lstStyle/>
          <a:p>
            <a:pPr marL="171450" indent="-171450">
              <a:spcAft>
                <a:spcPts val="600"/>
              </a:spcAft>
              <a:buFont typeface="ＭＳ Ｐゴシック" panose="020B0600070205080204" pitchFamily="50" charset="-128"/>
              <a:buChar char="○"/>
            </a:pPr>
            <a:r>
              <a:rPr kumimoji="1" lang="ja-JP" altLang="en-US" sz="1100" dirty="0" smtClean="0"/>
              <a:t>必ず</a:t>
            </a:r>
            <a:r>
              <a:rPr lang="ja-JP" altLang="en-US" sz="1100" dirty="0" smtClean="0"/>
              <a:t>校</a:t>
            </a:r>
            <a:r>
              <a:rPr kumimoji="1" lang="ja-JP" altLang="en-US" sz="1100" dirty="0" smtClean="0"/>
              <a:t>帽をかぶります。</a:t>
            </a:r>
            <a:endParaRPr kumimoji="1" lang="en-US" altLang="ja-JP" sz="1100" dirty="0" smtClean="0"/>
          </a:p>
          <a:p>
            <a:pPr marL="171450" indent="-171450">
              <a:spcAft>
                <a:spcPts val="600"/>
              </a:spcAft>
              <a:buFont typeface="ＭＳ Ｐゴシック" panose="020B0600070205080204" pitchFamily="50" charset="-128"/>
              <a:buChar char="○"/>
            </a:pPr>
            <a:r>
              <a:rPr kumimoji="1" lang="ja-JP" altLang="en-US" sz="1100" dirty="0" smtClean="0"/>
              <a:t>忘れ物は、取りに帰りません。</a:t>
            </a:r>
            <a:endParaRPr kumimoji="1" lang="en-US" altLang="ja-JP" sz="1100" dirty="0" smtClean="0"/>
          </a:p>
          <a:p>
            <a:pPr marL="171450" indent="-171450">
              <a:spcAft>
                <a:spcPts val="600"/>
              </a:spcAft>
              <a:buFont typeface="ＭＳ Ｐゴシック" panose="020B0600070205080204" pitchFamily="50" charset="-128"/>
              <a:buChar char="○"/>
            </a:pPr>
            <a:r>
              <a:rPr kumimoji="1" lang="ja-JP" altLang="en-US" sz="1100" dirty="0" smtClean="0"/>
              <a:t>最終下校予定時刻は３時</a:t>
            </a:r>
            <a:r>
              <a:rPr kumimoji="1" lang="en-US" altLang="ja-JP" sz="1100" dirty="0" smtClean="0"/>
              <a:t>55</a:t>
            </a:r>
            <a:r>
              <a:rPr kumimoji="1" lang="ja-JP" altLang="en-US" sz="1100" dirty="0" smtClean="0"/>
              <a:t>分です。</a:t>
            </a:r>
            <a:endParaRPr kumimoji="1" lang="en-US" altLang="ja-JP" sz="1100" dirty="0" smtClean="0"/>
          </a:p>
          <a:p>
            <a:pPr marL="171450" indent="-171450">
              <a:spcAft>
                <a:spcPts val="600"/>
              </a:spcAft>
              <a:buFont typeface="ＭＳ Ｐゴシック" panose="020B0600070205080204" pitchFamily="50" charset="-128"/>
              <a:buChar char="○"/>
            </a:pPr>
            <a:r>
              <a:rPr kumimoji="1" lang="ja-JP" altLang="en-US" sz="1100" dirty="0" smtClean="0"/>
              <a:t>登校・下校時は、通学路を守り寄り道をしません。</a:t>
            </a:r>
            <a:endParaRPr kumimoji="1" lang="en-US" altLang="ja-JP" sz="1100" dirty="0" smtClean="0"/>
          </a:p>
          <a:p>
            <a:pPr marL="171450" indent="-171450">
              <a:spcAft>
                <a:spcPts val="600"/>
              </a:spcAft>
              <a:buFont typeface="ＭＳ Ｐゴシック" panose="020B0600070205080204" pitchFamily="50" charset="-128"/>
              <a:buChar char="○"/>
            </a:pPr>
            <a:r>
              <a:rPr kumimoji="1" lang="ja-JP" altLang="en-US" sz="1100" spc="-100" dirty="0" smtClean="0"/>
              <a:t>出かけるときには</a:t>
            </a:r>
            <a:r>
              <a:rPr kumimoji="1" lang="ja-JP" altLang="en-US" sz="1100" dirty="0" smtClean="0"/>
              <a:t>「誰と」「どこに」「何時に帰るか」を家の人に　伝えます。</a:t>
            </a:r>
            <a:endParaRPr kumimoji="1" lang="ja-JP" altLang="en-US" sz="1100" dirty="0"/>
          </a:p>
        </p:txBody>
      </p:sp>
      <p:sp>
        <p:nvSpPr>
          <p:cNvPr id="116" name="テキスト ボックス 115"/>
          <p:cNvSpPr txBox="1"/>
          <p:nvPr/>
        </p:nvSpPr>
        <p:spPr>
          <a:xfrm>
            <a:off x="4923063" y="2434895"/>
            <a:ext cx="2099138" cy="1934751"/>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友達同士のお金の貸し借りや　おごることはしません。</a:t>
            </a:r>
            <a:endParaRPr kumimoji="1" lang="en-US" altLang="ja-JP" sz="1100" spc="-30" dirty="0" smtClean="0"/>
          </a:p>
          <a:p>
            <a:pPr marL="171450" indent="-171450">
              <a:buFont typeface="ＭＳ Ｐゴシック" panose="020B0600070205080204" pitchFamily="50" charset="-128"/>
              <a:buChar char="○"/>
            </a:pPr>
            <a:r>
              <a:rPr kumimoji="1" lang="ja-JP" altLang="en-US" sz="1100" dirty="0" smtClean="0"/>
              <a:t>子供たちだけでｹﾞｰﾑｾﾝﾀｰや映画館、ｶﾗｵｹ、買い物（ｽｰﾊﾟｰやｺﾝﾋﾞﾆ）等に行きません。</a:t>
            </a:r>
            <a:endParaRPr kumimoji="1" lang="en-US" altLang="ja-JP" sz="1100" dirty="0" smtClean="0"/>
          </a:p>
          <a:p>
            <a:pPr marL="171450" indent="-171450">
              <a:buFont typeface="ＭＳ Ｐゴシック" panose="020B0600070205080204" pitchFamily="50" charset="-128"/>
              <a:buChar char="○"/>
            </a:pPr>
            <a:r>
              <a:rPr kumimoji="1" lang="ja-JP" altLang="en-US" sz="1100" dirty="0" smtClean="0"/>
              <a:t>遊びの範囲は、葛西橋通りより北側</a:t>
            </a:r>
            <a:r>
              <a:rPr kumimoji="1" lang="en-US" altLang="ja-JP" sz="1100" dirty="0" smtClean="0"/>
              <a:t>(</a:t>
            </a:r>
            <a:r>
              <a:rPr kumimoji="1" lang="ja-JP" altLang="en-US" sz="1100" dirty="0" smtClean="0"/>
              <a:t>ピンクコースは学区域内</a:t>
            </a:r>
            <a:r>
              <a:rPr kumimoji="1" lang="en-US" altLang="ja-JP" sz="1100" dirty="0" smtClean="0"/>
              <a:t>)</a:t>
            </a:r>
            <a:r>
              <a:rPr kumimoji="1" lang="ja-JP" altLang="en-US" sz="1100" dirty="0" smtClean="0"/>
              <a:t>船堀街道</a:t>
            </a:r>
            <a:r>
              <a:rPr lang="ja-JP" altLang="en-US" sz="1100" dirty="0"/>
              <a:t>の</a:t>
            </a:r>
            <a:r>
              <a:rPr kumimoji="1" lang="ja-JP" altLang="en-US" sz="1100" dirty="0" smtClean="0"/>
              <a:t>西側（行船公園可）</a:t>
            </a:r>
            <a:endParaRPr kumimoji="1" lang="en-US" altLang="ja-JP" sz="1100" dirty="0" smtClean="0"/>
          </a:p>
          <a:p>
            <a:pPr marL="171450" indent="-171450">
              <a:buFont typeface="ＭＳ Ｐゴシック" panose="020B0600070205080204" pitchFamily="50" charset="-128"/>
              <a:buChar char="○"/>
            </a:pPr>
            <a:r>
              <a:rPr kumimoji="1" lang="ja-JP" altLang="en-US" sz="1100" dirty="0" smtClean="0"/>
              <a:t>低学年は大人のいるところで自転車に乗ります。</a:t>
            </a:r>
            <a:endParaRPr kumimoji="1" lang="en-US" altLang="ja-JP" sz="1100" dirty="0" smtClean="0"/>
          </a:p>
          <a:p>
            <a:pPr marL="171450" indent="-171450">
              <a:buFont typeface="ＭＳ Ｐゴシック" panose="020B0600070205080204" pitchFamily="50" charset="-128"/>
              <a:buChar char="○"/>
            </a:pPr>
            <a:r>
              <a:rPr kumimoji="1" lang="ja-JP" altLang="en-US" sz="1100" spc="-50" dirty="0" smtClean="0"/>
              <a:t>ｴｱｶﾞﾝ・ﾛｰﾗｰﾌﾞﾚｰﾄﾞは禁止です。</a:t>
            </a:r>
            <a:endParaRPr kumimoji="1" lang="ja-JP" altLang="en-US" sz="1100" spc="-50" dirty="0"/>
          </a:p>
        </p:txBody>
      </p:sp>
      <p:grpSp>
        <p:nvGrpSpPr>
          <p:cNvPr id="124" name="グループ化 123"/>
          <p:cNvGrpSpPr/>
          <p:nvPr/>
        </p:nvGrpSpPr>
        <p:grpSpPr>
          <a:xfrm>
            <a:off x="8034368" y="1497378"/>
            <a:ext cx="2170925" cy="2728401"/>
            <a:chOff x="321866" y="1516219"/>
            <a:chExt cx="2170925" cy="2728401"/>
          </a:xfrm>
        </p:grpSpPr>
        <p:sp>
          <p:nvSpPr>
            <p:cNvPr id="125" name="テキスト ボックス 124"/>
            <p:cNvSpPr txBox="1"/>
            <p:nvPr/>
          </p:nvSpPr>
          <p:spPr>
            <a:xfrm>
              <a:off x="321866" y="1516219"/>
              <a:ext cx="2152627" cy="338554"/>
            </a:xfrm>
            <a:prstGeom prst="rect">
              <a:avLst/>
            </a:prstGeom>
            <a:noFill/>
          </p:spPr>
          <p:txBody>
            <a:bodyPr wrap="square" rtlCol="0">
              <a:spAutoFit/>
            </a:bodyPr>
            <a:lstStyle/>
            <a:p>
              <a:pPr algn="ctr"/>
              <a:r>
                <a:rPr kumimoji="1" lang="ja-JP" altLang="en-US" sz="1600" spc="-220" dirty="0" smtClean="0">
                  <a:solidFill>
                    <a:srgbClr val="0070C0"/>
                  </a:solidFill>
                </a:rPr>
                <a:t>学校においておく生活用品</a:t>
              </a:r>
              <a:endParaRPr kumimoji="1" lang="ja-JP" altLang="en-US" sz="1600" spc="-220" dirty="0">
                <a:solidFill>
                  <a:srgbClr val="0070C0"/>
                </a:solidFill>
              </a:endParaRPr>
            </a:p>
          </p:txBody>
        </p:sp>
        <p:sp>
          <p:nvSpPr>
            <p:cNvPr id="126" name="正方形/長方形 125"/>
            <p:cNvSpPr/>
            <p:nvPr/>
          </p:nvSpPr>
          <p:spPr>
            <a:xfrm>
              <a:off x="401237" y="1827376"/>
              <a:ext cx="1993106" cy="60600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mj-ea"/>
                  <a:ea typeface="+mj-ea"/>
                </a:rPr>
                <a:t>週末や学期末、汚れたときに持ち帰り洗濯をして持ってきます</a:t>
              </a:r>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127" name="テキスト ボックス 126"/>
            <p:cNvSpPr txBox="1"/>
            <p:nvPr/>
          </p:nvSpPr>
          <p:spPr>
            <a:xfrm>
              <a:off x="377675" y="2427850"/>
              <a:ext cx="2115116" cy="1816770"/>
            </a:xfrm>
            <a:prstGeom prst="rect">
              <a:avLst/>
            </a:prstGeom>
            <a:noFill/>
          </p:spPr>
          <p:txBody>
            <a:bodyPr wrap="square" lIns="36000" tIns="36000" rIns="72000" bIns="36000" rtlCol="0">
              <a:spAutoFit/>
            </a:bodyPr>
            <a:lstStyle/>
            <a:p>
              <a:pPr marL="171450" indent="-171450">
                <a:lnSpc>
                  <a:spcPts val="1200"/>
                </a:lnSpc>
                <a:spcAft>
                  <a:spcPts val="200"/>
                </a:spcAft>
                <a:buFont typeface="ＭＳ Ｐゴシック" panose="020B0600070205080204" pitchFamily="50" charset="-128"/>
                <a:buChar char="○"/>
              </a:pPr>
              <a:r>
                <a:rPr kumimoji="1" lang="ja-JP" altLang="en-US" sz="1100" spc="-30" dirty="0" smtClean="0"/>
                <a:t>道具箱の中身：色鉛筆、はさみ、のり、定規、セロハンテープ、ホチキス等を入れておきます。学年によって違いがあります。</a:t>
              </a:r>
              <a:endParaRPr kumimoji="1" lang="en-US" altLang="ja-JP" sz="1100" spc="-30" dirty="0" smtClean="0"/>
            </a:p>
            <a:p>
              <a:pPr marL="171450" indent="-171450">
                <a:lnSpc>
                  <a:spcPts val="1200"/>
                </a:lnSpc>
                <a:spcAft>
                  <a:spcPts val="200"/>
                </a:spcAft>
                <a:buFont typeface="ＭＳ Ｐゴシック" panose="020B0600070205080204" pitchFamily="50" charset="-128"/>
                <a:buChar char="○"/>
              </a:pPr>
              <a:r>
                <a:rPr kumimoji="1" lang="ja-JP" altLang="en-US" sz="1100" dirty="0" smtClean="0"/>
                <a:t>給食白衣：当番の週末に持ち帰り、洗濯して休み明けに持ってきます。</a:t>
              </a:r>
              <a:endParaRPr kumimoji="1" lang="en-US" altLang="ja-JP" sz="1100" dirty="0" smtClean="0"/>
            </a:p>
            <a:p>
              <a:pPr marL="171450" indent="-171450">
                <a:lnSpc>
                  <a:spcPts val="1200"/>
                </a:lnSpc>
                <a:spcAft>
                  <a:spcPts val="200"/>
                </a:spcAft>
                <a:buFont typeface="ＭＳ Ｐゴシック" panose="020B0600070205080204" pitchFamily="50" charset="-128"/>
                <a:buChar char="○"/>
              </a:pPr>
              <a:r>
                <a:rPr kumimoji="1" lang="ja-JP" altLang="en-US" sz="1100" dirty="0" smtClean="0"/>
                <a:t>防災</a:t>
              </a:r>
              <a:r>
                <a:rPr kumimoji="1" lang="ja-JP" altLang="en-US" sz="1100" dirty="0" err="1" smtClean="0"/>
                <a:t>ずきんとぞうきん</a:t>
              </a:r>
              <a:r>
                <a:rPr kumimoji="1" lang="ja-JP" altLang="en-US" sz="1100" dirty="0" smtClean="0"/>
                <a:t>２枚。ぞうきんは洗濯バサミで椅子にとめます。机用（上）床ぶき用（下）とマジックで大きく記入します。</a:t>
              </a:r>
              <a:endParaRPr kumimoji="1" lang="ja-JP" altLang="en-US" sz="1100" dirty="0"/>
            </a:p>
          </p:txBody>
        </p:sp>
      </p:grpSp>
      <p:grpSp>
        <p:nvGrpSpPr>
          <p:cNvPr id="128" name="グループ化 127"/>
          <p:cNvGrpSpPr/>
          <p:nvPr/>
        </p:nvGrpSpPr>
        <p:grpSpPr>
          <a:xfrm>
            <a:off x="10299315" y="1510689"/>
            <a:ext cx="2169664" cy="2930514"/>
            <a:chOff x="321866" y="1516219"/>
            <a:chExt cx="2169664" cy="2930514"/>
          </a:xfrm>
        </p:grpSpPr>
        <p:sp>
          <p:nvSpPr>
            <p:cNvPr id="129" name="テキスト ボックス 128"/>
            <p:cNvSpPr txBox="1"/>
            <p:nvPr/>
          </p:nvSpPr>
          <p:spPr>
            <a:xfrm>
              <a:off x="321866" y="1516219"/>
              <a:ext cx="2152627" cy="338554"/>
            </a:xfrm>
            <a:prstGeom prst="rect">
              <a:avLst/>
            </a:prstGeom>
            <a:noFill/>
          </p:spPr>
          <p:txBody>
            <a:bodyPr wrap="square" rtlCol="0">
              <a:spAutoFit/>
            </a:bodyPr>
            <a:lstStyle/>
            <a:p>
              <a:pPr algn="ctr"/>
              <a:r>
                <a:rPr kumimoji="1" lang="ja-JP" altLang="en-US" sz="1600" spc="-200" dirty="0" smtClean="0">
                  <a:solidFill>
                    <a:srgbClr val="0070C0"/>
                  </a:solidFill>
                </a:rPr>
                <a:t>早寝・早起き・朝ごはん</a:t>
              </a:r>
              <a:endParaRPr kumimoji="1" lang="ja-JP" altLang="en-US" sz="1600" spc="-200" dirty="0">
                <a:solidFill>
                  <a:srgbClr val="0070C0"/>
                </a:solidFill>
              </a:endParaRPr>
            </a:p>
          </p:txBody>
        </p:sp>
        <p:sp>
          <p:nvSpPr>
            <p:cNvPr id="130" name="正方形/長方形 129"/>
            <p:cNvSpPr/>
            <p:nvPr/>
          </p:nvSpPr>
          <p:spPr>
            <a:xfrm>
              <a:off x="401237" y="1827376"/>
              <a:ext cx="1993106" cy="86700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1200" dirty="0" smtClean="0">
                  <a:solidFill>
                    <a:schemeClr val="tx1"/>
                  </a:solidFill>
                  <a:latin typeface="+mj-ea"/>
                  <a:ea typeface="+mj-ea"/>
                </a:rPr>
                <a:t>登校直後から体の不調を訴える子がいます。規則正しい生活をして、学習に取り組む体力を養います。</a:t>
              </a:r>
              <a:endParaRPr kumimoji="1" lang="ja-JP" altLang="en-US" sz="1200" dirty="0">
                <a:solidFill>
                  <a:schemeClr val="tx1"/>
                </a:solidFill>
                <a:latin typeface="+mj-ea"/>
                <a:ea typeface="+mj-ea"/>
              </a:endParaRPr>
            </a:p>
          </p:txBody>
        </p:sp>
        <p:sp>
          <p:nvSpPr>
            <p:cNvPr id="131" name="テキスト ボックス 130"/>
            <p:cNvSpPr txBox="1"/>
            <p:nvPr/>
          </p:nvSpPr>
          <p:spPr>
            <a:xfrm>
              <a:off x="376414" y="2681259"/>
              <a:ext cx="2115116" cy="1765474"/>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120" dirty="0" smtClean="0"/>
                <a:t>小学生の睡眠は９時間以上が目安です。早寝・早起きを心がけます。</a:t>
              </a:r>
              <a:endParaRPr kumimoji="1" lang="en-US" altLang="ja-JP" sz="1100" spc="-120" dirty="0" smtClean="0"/>
            </a:p>
            <a:p>
              <a:pPr marL="171450" indent="-171450">
                <a:buFont typeface="ＭＳ Ｐゴシック" panose="020B0600070205080204" pitchFamily="50" charset="-128"/>
                <a:buChar char="○"/>
              </a:pPr>
              <a:r>
                <a:rPr kumimoji="1" lang="ja-JP" altLang="en-US" sz="1100" spc="-120" dirty="0" smtClean="0"/>
                <a:t>朝ご飯は脳と体のｴﾈﾙｷﾞｰとなります。朝食は、栄養のあるものをとります。</a:t>
              </a:r>
              <a:endParaRPr kumimoji="1" lang="en-US" altLang="ja-JP" sz="1100" spc="-120" dirty="0" smtClean="0"/>
            </a:p>
            <a:p>
              <a:pPr marL="171450" indent="-171450">
                <a:buFont typeface="ＭＳ Ｐゴシック" panose="020B0600070205080204" pitchFamily="50" charset="-128"/>
                <a:buChar char="○"/>
              </a:pPr>
              <a:r>
                <a:rPr kumimoji="1" lang="ja-JP" altLang="en-US" sz="1100" spc="-120" dirty="0" smtClean="0"/>
                <a:t>ｹﾞｰﾑ、ﾊﾟｿｺﾝ、ｽﾏﾎ、タブレットなどは時間を決めてやるようにします。</a:t>
              </a:r>
              <a:endParaRPr kumimoji="1" lang="en-US" altLang="ja-JP" sz="1100" spc="-120" dirty="0" smtClean="0"/>
            </a:p>
            <a:p>
              <a:pPr marL="171450" indent="-171450">
                <a:buFont typeface="ＭＳ Ｐゴシック" panose="020B0600070205080204" pitchFamily="50" charset="-128"/>
                <a:buChar char="○"/>
              </a:pPr>
              <a:r>
                <a:rPr kumimoji="1" lang="ja-JP" altLang="en-US" sz="1100" spc="-120" dirty="0" smtClean="0"/>
                <a:t>お子さんの体調が悪く学習に支障があると考えられる時や熱がある時は、家でゆっくりと休みます。</a:t>
              </a:r>
              <a:endParaRPr kumimoji="1" lang="ja-JP" altLang="en-US" sz="1100" spc="-120" dirty="0"/>
            </a:p>
          </p:txBody>
        </p:sp>
      </p:grpSp>
      <p:sp>
        <p:nvSpPr>
          <p:cNvPr id="55" name="テキスト ボックス 54"/>
          <p:cNvSpPr txBox="1"/>
          <p:nvPr/>
        </p:nvSpPr>
        <p:spPr>
          <a:xfrm>
            <a:off x="12626364" y="1511142"/>
            <a:ext cx="2107953" cy="338554"/>
          </a:xfrm>
          <a:prstGeom prst="rect">
            <a:avLst/>
          </a:prstGeom>
          <a:noFill/>
        </p:spPr>
        <p:txBody>
          <a:bodyPr wrap="square" rtlCol="0">
            <a:spAutoFit/>
          </a:bodyPr>
          <a:lstStyle/>
          <a:p>
            <a:pPr algn="ctr"/>
            <a:r>
              <a:rPr kumimoji="1" lang="ja-JP" altLang="en-US" sz="1600" dirty="0" smtClean="0">
                <a:solidFill>
                  <a:srgbClr val="0070C0"/>
                </a:solidFill>
              </a:rPr>
              <a:t>服装・持ち物・その他</a:t>
            </a:r>
            <a:endParaRPr kumimoji="1" lang="ja-JP" altLang="en-US" sz="1600" dirty="0">
              <a:solidFill>
                <a:srgbClr val="0070C0"/>
              </a:solidFill>
            </a:endParaRPr>
          </a:p>
        </p:txBody>
      </p:sp>
      <p:sp>
        <p:nvSpPr>
          <p:cNvPr id="59" name="正方形/長方形 58"/>
          <p:cNvSpPr/>
          <p:nvPr/>
        </p:nvSpPr>
        <p:spPr>
          <a:xfrm>
            <a:off x="12650829" y="1822299"/>
            <a:ext cx="1996398" cy="60600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mj-ea"/>
                <a:ea typeface="+mj-ea"/>
              </a:rPr>
              <a:t>必要のない物は持ってきません。持ち物には全て名前を書きます。</a:t>
            </a:r>
            <a:endParaRPr kumimoji="1" lang="ja-JP" altLang="en-US" sz="1100" dirty="0">
              <a:solidFill>
                <a:schemeClr val="tx1"/>
              </a:solidFill>
              <a:latin typeface="+mj-ea"/>
              <a:ea typeface="+mj-ea"/>
            </a:endParaRPr>
          </a:p>
        </p:txBody>
      </p:sp>
      <p:sp>
        <p:nvSpPr>
          <p:cNvPr id="60" name="テキスト ボックス 59"/>
          <p:cNvSpPr txBox="1"/>
          <p:nvPr/>
        </p:nvSpPr>
        <p:spPr>
          <a:xfrm>
            <a:off x="12635179" y="2435348"/>
            <a:ext cx="2099138" cy="4868888"/>
          </a:xfrm>
          <a:prstGeom prst="rect">
            <a:avLst/>
          </a:prstGeom>
          <a:noFill/>
        </p:spPr>
        <p:txBody>
          <a:bodyPr wrap="square" lIns="36000" tIns="36000" rIns="72000" bIns="36000" rtlCol="0">
            <a:spAutoFit/>
          </a:bodyPr>
          <a:lstStyle/>
          <a:p>
            <a:pPr marL="171450" indent="-171450">
              <a:lnSpc>
                <a:spcPts val="1400"/>
              </a:lnSpc>
              <a:buFont typeface="ＭＳ Ｐゴシック" panose="020B0600070205080204" pitchFamily="50" charset="-128"/>
              <a:buChar char="○"/>
            </a:pPr>
            <a:r>
              <a:rPr kumimoji="1" lang="ja-JP" altLang="en-US" sz="1100" spc="-30" dirty="0" smtClean="0"/>
              <a:t>毎日の持ち物</a:t>
            </a:r>
            <a:endParaRPr lang="en-US" altLang="ja-JP" sz="1100" spc="-30" dirty="0"/>
          </a:p>
          <a:p>
            <a:pPr marL="171450" indent="-171450">
              <a:lnSpc>
                <a:spcPts val="1400"/>
              </a:lnSpc>
              <a:buFont typeface="Calibri" panose="020F0502020204030204" pitchFamily="34" charset="0"/>
              <a:buChar char=" "/>
            </a:pPr>
            <a:r>
              <a:rPr lang="ja-JP" altLang="en-US" sz="1100" dirty="0"/>
              <a:t>校帽</a:t>
            </a:r>
            <a:r>
              <a:rPr kumimoji="1" lang="ja-JP" altLang="en-US" sz="1100" spc="-30" dirty="0" smtClean="0"/>
              <a:t>　ランドセル　防犯ベル</a:t>
            </a:r>
            <a:endParaRPr kumimoji="1" lang="en-US" altLang="ja-JP" sz="1100" spc="-30" dirty="0" smtClean="0"/>
          </a:p>
          <a:p>
            <a:pPr marL="171450" indent="-171450">
              <a:lnSpc>
                <a:spcPts val="1400"/>
              </a:lnSpc>
              <a:buFont typeface="Calibri" panose="020F0502020204030204" pitchFamily="34" charset="0"/>
              <a:buChar char=" "/>
            </a:pPr>
            <a:r>
              <a:rPr kumimoji="1" lang="ja-JP" altLang="en-US" sz="1100" spc="-30" dirty="0" smtClean="0"/>
              <a:t>ハンカチ　ティッシュ　連絡帳</a:t>
            </a:r>
            <a:endParaRPr kumimoji="1" lang="en-US" altLang="ja-JP" sz="1100" spc="-30" dirty="0" smtClean="0"/>
          </a:p>
          <a:p>
            <a:pPr marL="171450" indent="-171450" defTabSz="108000">
              <a:lnSpc>
                <a:spcPts val="1400"/>
              </a:lnSpc>
              <a:buFont typeface="Calibri" panose="020F0502020204030204" pitchFamily="34" charset="0"/>
              <a:buChar char=" "/>
              <a:tabLst>
                <a:tab pos="0" algn="l"/>
                <a:tab pos="36000" algn="l"/>
              </a:tabLst>
            </a:pPr>
            <a:r>
              <a:rPr kumimoji="1" lang="ja-JP" altLang="en-US" sz="1100" spc="-30" dirty="0" smtClean="0"/>
              <a:t>給食袋</a:t>
            </a:r>
            <a:r>
              <a:rPr kumimoji="1" lang="en-US" altLang="ja-JP" sz="1100" spc="-30" dirty="0" smtClean="0"/>
              <a:t>	</a:t>
            </a:r>
            <a:r>
              <a:rPr kumimoji="1" lang="ja-JP" altLang="en-US" sz="1100" spc="-50" dirty="0" smtClean="0"/>
              <a:t>ランチョンマット</a:t>
            </a:r>
            <a:r>
              <a:rPr lang="ja-JP" altLang="en-US" sz="1100" spc="-50" dirty="0"/>
              <a:t>、</a:t>
            </a:r>
            <a:r>
              <a:rPr kumimoji="1" lang="ja-JP" altLang="en-US" sz="1100" spc="-50" dirty="0" smtClean="0"/>
              <a:t>これら</a:t>
            </a:r>
            <a:r>
              <a:rPr kumimoji="1" lang="ja-JP" altLang="en-US" sz="1100" spc="-30" dirty="0" smtClean="0"/>
              <a:t>は、毎日持ち帰ります。</a:t>
            </a:r>
            <a:endParaRPr kumimoji="1" lang="en-US" altLang="ja-JP" sz="1100" spc="-30" dirty="0" smtClean="0"/>
          </a:p>
          <a:p>
            <a:pPr marL="171450" indent="-171450" defTabSz="108000">
              <a:lnSpc>
                <a:spcPts val="1400"/>
              </a:lnSpc>
              <a:buFont typeface="Calibri" panose="020F0502020204030204" pitchFamily="34" charset="0"/>
              <a:buChar char=" "/>
              <a:tabLst>
                <a:tab pos="0" algn="l"/>
                <a:tab pos="36000" algn="l"/>
              </a:tabLst>
            </a:pPr>
            <a:r>
              <a:rPr kumimoji="1" lang="en-US" altLang="ja-JP" sz="1100" spc="-30" dirty="0" smtClean="0"/>
              <a:t>※</a:t>
            </a:r>
            <a:r>
              <a:rPr kumimoji="1" lang="ja-JP" altLang="en-US" sz="1100" spc="-30" dirty="0" smtClean="0"/>
              <a:t>運動靴</a:t>
            </a:r>
            <a:r>
              <a:rPr lang="ja-JP" altLang="en-US" sz="1100" spc="-30" dirty="0" smtClean="0"/>
              <a:t>は</a:t>
            </a:r>
            <a:r>
              <a:rPr lang="ja-JP" altLang="en-US" sz="1100" spc="-30" dirty="0"/>
              <a:t>、</a:t>
            </a:r>
            <a:r>
              <a:rPr kumimoji="1" lang="ja-JP" altLang="en-US" sz="1100" spc="-30" dirty="0" smtClean="0"/>
              <a:t>はきやすく、すべり　に</a:t>
            </a:r>
            <a:r>
              <a:rPr kumimoji="1" lang="en-US" altLang="ja-JP" sz="1100" spc="-30" dirty="0" smtClean="0"/>
              <a:t>	</a:t>
            </a:r>
            <a:r>
              <a:rPr kumimoji="1" lang="ja-JP" altLang="en-US" sz="1100" spc="-30" dirty="0" smtClean="0"/>
              <a:t>くいもの。</a:t>
            </a:r>
            <a:endParaRPr kumimoji="1" lang="en-US" altLang="ja-JP" sz="1100" spc="-30" dirty="0" smtClean="0"/>
          </a:p>
          <a:p>
            <a:pPr defTabSz="108000">
              <a:lnSpc>
                <a:spcPts val="1400"/>
              </a:lnSpc>
              <a:spcAft>
                <a:spcPts val="600"/>
              </a:spcAft>
              <a:tabLst>
                <a:tab pos="0" algn="l"/>
                <a:tab pos="36000" algn="l"/>
              </a:tabLst>
            </a:pPr>
            <a:r>
              <a:rPr kumimoji="1" lang="ja-JP" altLang="en-US" sz="1100" spc="-30" dirty="0" smtClean="0"/>
              <a:t>〇上履き</a:t>
            </a:r>
            <a:r>
              <a:rPr lang="ja-JP" altLang="en-US" sz="1100" spc="-30" dirty="0"/>
              <a:t>は</a:t>
            </a:r>
            <a:r>
              <a:rPr kumimoji="1" lang="ja-JP" altLang="en-US" sz="1100" spc="-30" dirty="0" smtClean="0"/>
              <a:t>週末に持ち帰り、洗濯</a:t>
            </a:r>
            <a:r>
              <a:rPr lang="en-US" altLang="ja-JP" sz="1100" spc="-30" dirty="0"/>
              <a:t/>
            </a:r>
            <a:br>
              <a:rPr lang="en-US" altLang="ja-JP" sz="1100" spc="-30" dirty="0"/>
            </a:br>
            <a:r>
              <a:rPr kumimoji="1" lang="ja-JP" altLang="en-US" sz="1100" spc="-30" dirty="0" smtClean="0"/>
              <a:t>　　</a:t>
            </a:r>
            <a:r>
              <a:rPr lang="ja-JP" altLang="en-US" sz="1100" spc="-30" dirty="0" smtClean="0"/>
              <a:t>し</a:t>
            </a:r>
            <a:r>
              <a:rPr kumimoji="1" lang="ja-JP" altLang="en-US" sz="1100" spc="-30" dirty="0" smtClean="0"/>
              <a:t>て休み明けに持ってきます。</a:t>
            </a:r>
            <a:endParaRPr kumimoji="1" lang="en-US" altLang="ja-JP" sz="1100" spc="-30" dirty="0" smtClean="0"/>
          </a:p>
          <a:p>
            <a:pPr defTabSz="108000">
              <a:lnSpc>
                <a:spcPts val="1400"/>
              </a:lnSpc>
              <a:spcAft>
                <a:spcPts val="600"/>
              </a:spcAft>
              <a:tabLst>
                <a:tab pos="0" algn="l"/>
                <a:tab pos="36000" algn="l"/>
              </a:tabLst>
            </a:pPr>
            <a:r>
              <a:rPr lang="ja-JP" altLang="en-US" sz="1100" spc="-30" dirty="0"/>
              <a:t>〇</a:t>
            </a:r>
            <a:r>
              <a:rPr kumimoji="1" lang="ja-JP" altLang="en-US" sz="1100" spc="-30" dirty="0" smtClean="0"/>
              <a:t>　</a:t>
            </a:r>
            <a:r>
              <a:rPr kumimoji="1" lang="ja-JP" altLang="en-US" sz="1100" spc="-50" dirty="0" smtClean="0"/>
              <a:t>雨の日に持ってきて良いもの</a:t>
            </a:r>
            <a:endParaRPr kumimoji="1" lang="en-US" altLang="ja-JP" sz="1100" spc="-50" dirty="0" smtClean="0"/>
          </a:p>
          <a:p>
            <a:pPr marL="171450" indent="-171450">
              <a:lnSpc>
                <a:spcPts val="1400"/>
              </a:lnSpc>
              <a:buFont typeface="Calibri" panose="020F0502020204030204" pitchFamily="34" charset="0"/>
              <a:buChar char=" "/>
            </a:pPr>
            <a:r>
              <a:rPr kumimoji="1" lang="ja-JP" altLang="en-US" sz="1100" spc="-50" dirty="0" smtClean="0"/>
              <a:t>トランプ、ウノ（</a:t>
            </a:r>
            <a:r>
              <a:rPr kumimoji="1" lang="en-US" altLang="ja-JP" sz="1100" spc="-50" dirty="0" smtClean="0"/>
              <a:t>UNO</a:t>
            </a:r>
            <a:r>
              <a:rPr kumimoji="1" lang="ja-JP" altLang="en-US" sz="1100" spc="-50" dirty="0" smtClean="0"/>
              <a:t>）、</a:t>
            </a:r>
            <a:r>
              <a:rPr kumimoji="1" lang="ja-JP" altLang="en-US" sz="1100" spc="-50" dirty="0" err="1" smtClean="0"/>
              <a:t>けん</a:t>
            </a:r>
            <a:r>
              <a:rPr kumimoji="1" lang="ja-JP" altLang="en-US" sz="1100" spc="-50" dirty="0" smtClean="0"/>
              <a:t>玉、すごろく、こま、将棋　折り紙　等</a:t>
            </a:r>
            <a:endParaRPr kumimoji="1" lang="en-US" altLang="ja-JP" sz="1100" spc="-50" dirty="0" smtClean="0"/>
          </a:p>
          <a:p>
            <a:pPr marL="171450" indent="-171450">
              <a:lnSpc>
                <a:spcPts val="1400"/>
              </a:lnSpc>
              <a:buFont typeface="Calibri" panose="020F0502020204030204" pitchFamily="34" charset="0"/>
              <a:buChar char=" "/>
            </a:pPr>
            <a:endParaRPr kumimoji="1" lang="en-US" altLang="ja-JP" sz="1100" spc="-50" dirty="0" smtClean="0"/>
          </a:p>
          <a:p>
            <a:pPr marL="171450" indent="-171450">
              <a:lnSpc>
                <a:spcPts val="1400"/>
              </a:lnSpc>
              <a:spcAft>
                <a:spcPts val="600"/>
              </a:spcAft>
              <a:buFont typeface="ＭＳ Ｐゴシック" panose="020B0600070205080204" pitchFamily="50" charset="-128"/>
              <a:buChar char="○"/>
            </a:pPr>
            <a:r>
              <a:rPr kumimoji="1" lang="ja-JP" altLang="en-US" sz="1100" spc="-50" dirty="0" smtClean="0"/>
              <a:t>体育着の中</a:t>
            </a:r>
            <a:r>
              <a:rPr kumimoji="1" lang="ja-JP" altLang="en-US" sz="1100" spc="-50" dirty="0" smtClean="0"/>
              <a:t>には下着を着てもよいです。</a:t>
            </a:r>
            <a:r>
              <a:rPr kumimoji="1" lang="ja-JP" altLang="en-US" sz="1100" spc="-50" dirty="0" smtClean="0"/>
              <a:t>寒いときには上着を着ます。</a:t>
            </a:r>
            <a:r>
              <a:rPr kumimoji="1" lang="en-US" altLang="ja-JP" sz="1100" spc="-50" dirty="0" smtClean="0"/>
              <a:t>※</a:t>
            </a:r>
            <a:r>
              <a:rPr kumimoji="1" lang="ja-JP" altLang="en-US" sz="1100" spc="-50" dirty="0" smtClean="0"/>
              <a:t>やむえない理由がある</a:t>
            </a:r>
            <a:r>
              <a:rPr lang="ja-JP" altLang="en-US" sz="1100" spc="-50" dirty="0" smtClean="0"/>
              <a:t>場合に</a:t>
            </a:r>
            <a:r>
              <a:rPr kumimoji="1" lang="ja-JP" altLang="en-US" sz="1100" spc="-50" dirty="0" smtClean="0"/>
              <a:t>は担任へご相談ください。　　　　　体育では、ニーハイソックスやタ　　イツ、厚底靴、ネックウォーマーを着用しません。</a:t>
            </a:r>
            <a:endParaRPr kumimoji="1" lang="en-US" altLang="ja-JP" sz="1100" spc="-50" dirty="0" smtClean="0"/>
          </a:p>
          <a:p>
            <a:pPr marL="171450" indent="-171450">
              <a:lnSpc>
                <a:spcPts val="1400"/>
              </a:lnSpc>
              <a:spcAft>
                <a:spcPts val="600"/>
              </a:spcAft>
              <a:buFont typeface="ＭＳ Ｐゴシック" panose="020B0600070205080204" pitchFamily="50" charset="-128"/>
              <a:buChar char="○"/>
            </a:pPr>
            <a:r>
              <a:rPr kumimoji="1" lang="ja-JP" altLang="en-US" sz="1100" spc="-50" dirty="0" smtClean="0"/>
              <a:t>水筒の中身はお茶か水です。学習時間や登下校のときは飲みません。</a:t>
            </a:r>
            <a:endParaRPr kumimoji="1" lang="en-US" altLang="ja-JP" sz="1100" spc="-50" dirty="0" smtClean="0"/>
          </a:p>
          <a:p>
            <a:pPr marL="171450" indent="-171450">
              <a:lnSpc>
                <a:spcPts val="1400"/>
              </a:lnSpc>
              <a:spcAft>
                <a:spcPts val="600"/>
              </a:spcAft>
              <a:buFont typeface="ＭＳ Ｐゴシック" panose="020B0600070205080204" pitchFamily="50" charset="-128"/>
              <a:buChar char="○"/>
            </a:pPr>
            <a:r>
              <a:rPr kumimoji="1" lang="ja-JP" altLang="en-US" sz="1100" spc="-50" dirty="0" smtClean="0"/>
              <a:t>お金、携帯電話を学校に持ってきません。</a:t>
            </a:r>
            <a:endParaRPr kumimoji="1" lang="ja-JP" altLang="en-US" sz="1100" spc="-50" dirty="0"/>
          </a:p>
        </p:txBody>
      </p:sp>
      <p:sp>
        <p:nvSpPr>
          <p:cNvPr id="61" name="テキスト ボックス 60"/>
          <p:cNvSpPr txBox="1"/>
          <p:nvPr/>
        </p:nvSpPr>
        <p:spPr>
          <a:xfrm>
            <a:off x="370317" y="4529908"/>
            <a:ext cx="2107953" cy="338554"/>
          </a:xfrm>
          <a:prstGeom prst="rect">
            <a:avLst/>
          </a:prstGeom>
          <a:noFill/>
        </p:spPr>
        <p:txBody>
          <a:bodyPr wrap="square" rtlCol="0">
            <a:spAutoFit/>
          </a:bodyPr>
          <a:lstStyle/>
          <a:p>
            <a:pPr algn="ctr"/>
            <a:r>
              <a:rPr kumimoji="1" lang="ja-JP" altLang="en-US" sz="1600" dirty="0" smtClean="0">
                <a:solidFill>
                  <a:srgbClr val="C09200"/>
                </a:solidFill>
              </a:rPr>
              <a:t>学用品の準備</a:t>
            </a:r>
            <a:endParaRPr kumimoji="1" lang="ja-JP" altLang="en-US" sz="1600" dirty="0">
              <a:solidFill>
                <a:srgbClr val="C09200"/>
              </a:solidFill>
            </a:endParaRPr>
          </a:p>
        </p:txBody>
      </p:sp>
      <p:sp>
        <p:nvSpPr>
          <p:cNvPr id="62" name="正方形/長方形 61"/>
          <p:cNvSpPr/>
          <p:nvPr/>
        </p:nvSpPr>
        <p:spPr>
          <a:xfrm>
            <a:off x="394782" y="4841065"/>
            <a:ext cx="1993106" cy="6060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連絡帳を見て、毎日前日までに時間割を揃えます。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63" name="テキスト ボックス 62"/>
          <p:cNvSpPr txBox="1"/>
          <p:nvPr/>
        </p:nvSpPr>
        <p:spPr>
          <a:xfrm>
            <a:off x="379132" y="5454114"/>
            <a:ext cx="2099138" cy="2011695"/>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筆箱には、学習に集中できるようシンプルなものを入れます。</a:t>
            </a:r>
            <a:endParaRPr kumimoji="1" lang="en-US" altLang="ja-JP" sz="1100" spc="-30" dirty="0" smtClean="0"/>
          </a:p>
          <a:p>
            <a:pPr marL="171450" indent="-171450">
              <a:buFont typeface="ＭＳ Ｐゴシック" panose="020B0600070205080204" pitchFamily="50" charset="-128"/>
              <a:buChar char=" "/>
            </a:pPr>
            <a:r>
              <a:rPr kumimoji="1" lang="ja-JP" altLang="en-US" sz="1100" spc="-30" dirty="0" smtClean="0"/>
              <a:t>削った鉛筆５本</a:t>
            </a:r>
            <a:endParaRPr kumimoji="1" lang="en-US" altLang="ja-JP" sz="1100" spc="-30" dirty="0" smtClean="0"/>
          </a:p>
          <a:p>
            <a:pPr marL="171450" indent="-171450">
              <a:buFont typeface="ＭＳ Ｐゴシック" panose="020B0600070205080204" pitchFamily="50" charset="-128"/>
              <a:buChar char=" "/>
            </a:pPr>
            <a:r>
              <a:rPr kumimoji="1" lang="ja-JP" altLang="en-US" sz="1100" spc="-30" dirty="0" smtClean="0"/>
              <a:t>赤鉛筆（赤・青ボールペン可）</a:t>
            </a:r>
            <a:endParaRPr kumimoji="1" lang="en-US" altLang="ja-JP" sz="1100" spc="-30" dirty="0" smtClean="0"/>
          </a:p>
          <a:p>
            <a:pPr marL="171450" indent="-171450">
              <a:buFont typeface="ＭＳ Ｐゴシック" panose="020B0600070205080204" pitchFamily="50" charset="-128"/>
              <a:buChar char=" "/>
            </a:pPr>
            <a:r>
              <a:rPr kumimoji="1" lang="ja-JP" altLang="en-US" sz="1100" spc="-30" dirty="0" smtClean="0"/>
              <a:t>消しゴム（白・四角）</a:t>
            </a:r>
            <a:endParaRPr kumimoji="1" lang="en-US" altLang="ja-JP" sz="1100" spc="-30" dirty="0" smtClean="0"/>
          </a:p>
          <a:p>
            <a:pPr marL="171450" indent="-171450">
              <a:buFont typeface="ＭＳ Ｐゴシック" panose="020B0600070205080204" pitchFamily="50" charset="-128"/>
              <a:buChar char=" "/>
            </a:pPr>
            <a:r>
              <a:rPr kumimoji="1" lang="ja-JP" altLang="en-US" sz="1100" spc="-30" dirty="0" smtClean="0"/>
              <a:t>油性のネームペン</a:t>
            </a:r>
            <a:endParaRPr kumimoji="1" lang="en-US" altLang="ja-JP" sz="1100" spc="-30" dirty="0" smtClean="0"/>
          </a:p>
          <a:p>
            <a:pPr marL="171450" indent="-171450">
              <a:spcAft>
                <a:spcPts val="600"/>
              </a:spcAft>
              <a:buFont typeface="ＭＳ Ｐゴシック" panose="020B0600070205080204" pitchFamily="50" charset="-128"/>
              <a:buChar char=" "/>
            </a:pPr>
            <a:r>
              <a:rPr kumimoji="1" lang="en-US" altLang="ja-JP" sz="1100" spc="-30" dirty="0" smtClean="0"/>
              <a:t>15cm</a:t>
            </a:r>
            <a:r>
              <a:rPr kumimoji="1" lang="ja-JP" altLang="en-US" sz="1100" spc="-30" dirty="0" smtClean="0"/>
              <a:t>定規</a:t>
            </a:r>
            <a:endParaRPr kumimoji="1" lang="en-US" altLang="ja-JP" sz="1100" spc="-30" dirty="0" smtClean="0"/>
          </a:p>
          <a:p>
            <a:pPr marL="171450" indent="-171450">
              <a:buFont typeface="ＭＳ Ｐゴシック" panose="020B0600070205080204" pitchFamily="50" charset="-128"/>
              <a:buChar char="○"/>
            </a:pPr>
            <a:r>
              <a:rPr kumimoji="1" lang="ja-JP" altLang="en-US" sz="1100" spc="-50" dirty="0" smtClean="0"/>
              <a:t>筆箱は</a:t>
            </a:r>
            <a:r>
              <a:rPr kumimoji="1" lang="ja-JP" altLang="en-US" sz="1100" spc="-50" dirty="0" err="1" smtClean="0"/>
              <a:t>四角い使いやすいもの</a:t>
            </a:r>
            <a:r>
              <a:rPr kumimoji="1" lang="ja-JP" altLang="en-US" sz="1100" spc="-50" dirty="0" smtClean="0"/>
              <a:t>。カンペン、立つタイプは禁止です。キーホルダーやシャープペンシルは持ってきません。</a:t>
            </a:r>
            <a:endParaRPr kumimoji="1" lang="en-US" altLang="ja-JP" sz="1100" spc="-50" dirty="0" smtClean="0"/>
          </a:p>
        </p:txBody>
      </p:sp>
      <p:sp>
        <p:nvSpPr>
          <p:cNvPr id="67" name="テキスト ボックス 66"/>
          <p:cNvSpPr txBox="1"/>
          <p:nvPr/>
        </p:nvSpPr>
        <p:spPr>
          <a:xfrm>
            <a:off x="2653125" y="4529908"/>
            <a:ext cx="2107953" cy="338554"/>
          </a:xfrm>
          <a:prstGeom prst="rect">
            <a:avLst/>
          </a:prstGeom>
          <a:noFill/>
        </p:spPr>
        <p:txBody>
          <a:bodyPr wrap="square" lIns="0" rIns="0" rtlCol="0">
            <a:spAutoFit/>
          </a:bodyPr>
          <a:lstStyle/>
          <a:p>
            <a:r>
              <a:rPr kumimoji="1" lang="ja-JP" altLang="en-US" sz="1600" spc="-180" dirty="0" smtClean="0">
                <a:solidFill>
                  <a:srgbClr val="C09200"/>
                </a:solidFill>
              </a:rPr>
              <a:t>学校においておく学習用品</a:t>
            </a:r>
            <a:endParaRPr kumimoji="1" lang="ja-JP" altLang="en-US" sz="1600" spc="-180" dirty="0">
              <a:solidFill>
                <a:srgbClr val="C09200"/>
              </a:solidFill>
            </a:endParaRPr>
          </a:p>
        </p:txBody>
      </p:sp>
      <p:sp>
        <p:nvSpPr>
          <p:cNvPr id="68" name="正方形/長方形 67"/>
          <p:cNvSpPr/>
          <p:nvPr/>
        </p:nvSpPr>
        <p:spPr>
          <a:xfrm>
            <a:off x="2677590" y="4841065"/>
            <a:ext cx="1993106" cy="11004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1100" dirty="0" smtClean="0">
                <a:solidFill>
                  <a:schemeClr val="tx1"/>
                </a:solidFill>
                <a:latin typeface="ＤＦ平成明朝体W3" panose="02020309000000000000" pitchFamily="17" charset="-128"/>
                <a:ea typeface="ＤＦ平成明朝体W3" panose="02020309000000000000" pitchFamily="17" charset="-128"/>
              </a:rPr>
              <a:t>【</a:t>
            </a:r>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道具箱</a:t>
            </a:r>
            <a:r>
              <a:rPr kumimoji="1" lang="en-US" altLang="ja-JP" sz="1100" dirty="0" smtClean="0">
                <a:solidFill>
                  <a:schemeClr val="tx1"/>
                </a:solidFill>
                <a:latin typeface="ＤＦ平成明朝体W3" panose="02020309000000000000" pitchFamily="17" charset="-128"/>
                <a:ea typeface="ＤＦ平成明朝体W3" panose="02020309000000000000" pitchFamily="17" charset="-128"/>
              </a:rPr>
              <a:t>】</a:t>
            </a:r>
          </a:p>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◆全学年共通なもの</a:t>
            </a:r>
            <a:endParaRPr kumimoji="1"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　・はさみ　　　　　・のり</a:t>
            </a:r>
            <a:endParaRPr kumimoji="1"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　・セロハンテープ　・色鉛筆</a:t>
            </a:r>
            <a:endParaRPr kumimoji="1"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◆中</a:t>
            </a:r>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・高学年　　</a:t>
            </a:r>
            <a:endParaRPr kumimoji="1"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　・三角定規　・ホチキス</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69" name="テキスト ボックス 68"/>
          <p:cNvSpPr txBox="1"/>
          <p:nvPr/>
        </p:nvSpPr>
        <p:spPr>
          <a:xfrm>
            <a:off x="2661940" y="5952255"/>
            <a:ext cx="2099138" cy="1503864"/>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体育袋の中</a:t>
            </a:r>
            <a:endParaRPr kumimoji="1" lang="en-US" altLang="ja-JP" sz="1100" spc="-30" dirty="0" smtClean="0"/>
          </a:p>
          <a:p>
            <a:pPr marL="171450" indent="-171450">
              <a:spcAft>
                <a:spcPts val="600"/>
              </a:spcAft>
              <a:buFont typeface="ＭＳ Ｐゴシック" panose="020B0600070205080204" pitchFamily="50" charset="-128"/>
              <a:buChar char=" "/>
            </a:pPr>
            <a:r>
              <a:rPr kumimoji="1" lang="ja-JP" altLang="en-US" sz="1100" spc="-30" dirty="0" smtClean="0"/>
              <a:t>白の半袖シャツと紺のハーフパンツ、赤白帽。</a:t>
            </a:r>
            <a:endParaRPr kumimoji="1" lang="en-US" altLang="ja-JP" sz="1100" spc="-30" dirty="0" smtClean="0"/>
          </a:p>
          <a:p>
            <a:pPr marL="171450" indent="-171450">
              <a:buFont typeface="ＭＳ Ｐゴシック" panose="020B0600070205080204" pitchFamily="50" charset="-128"/>
              <a:buChar char="○"/>
            </a:pPr>
            <a:r>
              <a:rPr kumimoji="1" lang="ja-JP" altLang="en-US" sz="1100" spc="-50" dirty="0" smtClean="0"/>
              <a:t>書写、図工、家庭科の用具は必要なときに持ってきます。音楽バッグは、教科書、歌集、楽器などを入れて廊下のフックにかけます。</a:t>
            </a:r>
            <a:endParaRPr kumimoji="1" lang="en-US" altLang="ja-JP" sz="1100" spc="-50" dirty="0" smtClean="0"/>
          </a:p>
        </p:txBody>
      </p:sp>
      <p:sp>
        <p:nvSpPr>
          <p:cNvPr id="70" name="テキスト ボックス 69"/>
          <p:cNvSpPr txBox="1"/>
          <p:nvPr/>
        </p:nvSpPr>
        <p:spPr>
          <a:xfrm>
            <a:off x="4832488" y="4512966"/>
            <a:ext cx="2107953" cy="338554"/>
          </a:xfrm>
          <a:prstGeom prst="rect">
            <a:avLst/>
          </a:prstGeom>
          <a:noFill/>
        </p:spPr>
        <p:txBody>
          <a:bodyPr wrap="square" rtlCol="0">
            <a:spAutoFit/>
          </a:bodyPr>
          <a:lstStyle/>
          <a:p>
            <a:pPr algn="ctr"/>
            <a:r>
              <a:rPr kumimoji="1" lang="ja-JP" altLang="en-US" sz="1600" dirty="0" smtClean="0">
                <a:solidFill>
                  <a:srgbClr val="C09200"/>
                </a:solidFill>
              </a:rPr>
              <a:t>各学年で使うノート</a:t>
            </a:r>
            <a:endParaRPr kumimoji="1" lang="ja-JP" altLang="en-US" sz="1600" dirty="0">
              <a:solidFill>
                <a:srgbClr val="C09200"/>
              </a:solidFill>
            </a:endParaRPr>
          </a:p>
        </p:txBody>
      </p:sp>
      <p:sp>
        <p:nvSpPr>
          <p:cNvPr id="71" name="正方形/長方形 70"/>
          <p:cNvSpPr/>
          <p:nvPr/>
        </p:nvSpPr>
        <p:spPr>
          <a:xfrm>
            <a:off x="4938713" y="4837821"/>
            <a:ext cx="1993106" cy="6060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五葛西小では学年ごとにノートを揃えています。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72" name="テキスト ボックス 71"/>
          <p:cNvSpPr txBox="1"/>
          <p:nvPr/>
        </p:nvSpPr>
        <p:spPr>
          <a:xfrm>
            <a:off x="4914248" y="6862738"/>
            <a:ext cx="2099138" cy="580534"/>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１年生は、２学期からノートを使います。</a:t>
            </a:r>
            <a:endParaRPr kumimoji="1" lang="en-US" altLang="ja-JP" sz="1100" spc="-30" dirty="0" smtClean="0"/>
          </a:p>
          <a:p>
            <a:pPr marL="171450" indent="-171450">
              <a:buFont typeface="MS Mincho" panose="02020609040205080304" pitchFamily="17" charset="-128"/>
              <a:buChar char="※"/>
            </a:pPr>
            <a:r>
              <a:rPr kumimoji="1" lang="ja-JP" altLang="en-US" sz="1100" spc="-50" dirty="0" smtClean="0"/>
              <a:t>５</a:t>
            </a:r>
            <a:r>
              <a:rPr kumimoji="1" lang="en-US" altLang="ja-JP" sz="1100" spc="-50" dirty="0" smtClean="0"/>
              <a:t>mm</a:t>
            </a:r>
            <a:r>
              <a:rPr kumimoji="1" lang="ja-JP" altLang="en-US" sz="1100" spc="-50" dirty="0" smtClean="0"/>
              <a:t>は５ミリ方眼ノートです。</a:t>
            </a:r>
            <a:endParaRPr kumimoji="1" lang="en-US" altLang="ja-JP" sz="1100" spc="-50" dirty="0" smtClean="0"/>
          </a:p>
        </p:txBody>
      </p:sp>
      <p:graphicFrame>
        <p:nvGraphicFramePr>
          <p:cNvPr id="2" name="表 1"/>
          <p:cNvGraphicFramePr>
            <a:graphicFrameLocks noGrp="1"/>
          </p:cNvGraphicFramePr>
          <p:nvPr>
            <p:extLst>
              <p:ext uri="{D42A27DB-BD31-4B8C-83A1-F6EECF244321}">
                <p14:modId xmlns:p14="http://schemas.microsoft.com/office/powerpoint/2010/main" val="3759990344"/>
              </p:ext>
            </p:extLst>
          </p:nvPr>
        </p:nvGraphicFramePr>
        <p:xfrm>
          <a:off x="4938713" y="5475898"/>
          <a:ext cx="1993105" cy="1425480"/>
        </p:xfrm>
        <a:graphic>
          <a:graphicData uri="http://schemas.openxmlformats.org/drawingml/2006/table">
            <a:tbl>
              <a:tblPr firstRow="1" bandRow="1">
                <a:tableStyleId>{D7AC3CCA-C797-4891-BE02-D94E43425B78}</a:tableStyleId>
              </a:tblPr>
              <a:tblGrid>
                <a:gridCol w="556000">
                  <a:extLst>
                    <a:ext uri="{9D8B030D-6E8A-4147-A177-3AD203B41FA5}">
                      <a16:colId xmlns:a16="http://schemas.microsoft.com/office/drawing/2014/main" val="20000"/>
                    </a:ext>
                  </a:extLst>
                </a:gridCol>
                <a:gridCol w="353291">
                  <a:extLst>
                    <a:ext uri="{9D8B030D-6E8A-4147-A177-3AD203B41FA5}">
                      <a16:colId xmlns:a16="http://schemas.microsoft.com/office/drawing/2014/main" val="20001"/>
                    </a:ext>
                  </a:extLst>
                </a:gridCol>
                <a:gridCol w="390698">
                  <a:extLst>
                    <a:ext uri="{9D8B030D-6E8A-4147-A177-3AD203B41FA5}">
                      <a16:colId xmlns:a16="http://schemas.microsoft.com/office/drawing/2014/main" val="20002"/>
                    </a:ext>
                  </a:extLst>
                </a:gridCol>
                <a:gridCol w="374073">
                  <a:extLst>
                    <a:ext uri="{9D8B030D-6E8A-4147-A177-3AD203B41FA5}">
                      <a16:colId xmlns:a16="http://schemas.microsoft.com/office/drawing/2014/main" val="20003"/>
                    </a:ext>
                  </a:extLst>
                </a:gridCol>
                <a:gridCol w="319043">
                  <a:extLst>
                    <a:ext uri="{9D8B030D-6E8A-4147-A177-3AD203B41FA5}">
                      <a16:colId xmlns:a16="http://schemas.microsoft.com/office/drawing/2014/main" val="20004"/>
                    </a:ext>
                  </a:extLst>
                </a:gridCol>
              </a:tblGrid>
              <a:tr h="190825">
                <a:tc>
                  <a:txBody>
                    <a:bodyPr/>
                    <a:lstStyle/>
                    <a:p>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国</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漢</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社理</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0825">
                <a:tc>
                  <a:txBody>
                    <a:bodyPr/>
                    <a:lstStyle/>
                    <a:p>
                      <a:r>
                        <a:rPr kumimoji="1" lang="ja-JP" altLang="en-US" sz="1100" dirty="0" smtClean="0">
                          <a:ln>
                            <a:solidFill>
                              <a:sysClr val="windowText" lastClr="000000"/>
                            </a:solidFill>
                          </a:ln>
                          <a:solidFill>
                            <a:sysClr val="windowText" lastClr="000000"/>
                          </a:solidFill>
                        </a:rPr>
                        <a:t>第１学年</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10</a:t>
                      </a:r>
                      <a:r>
                        <a:rPr kumimoji="1" lang="ja-JP" altLang="en-US" sz="1100" dirty="0" smtClean="0">
                          <a:ln>
                            <a:solidFill>
                              <a:sysClr val="windowText" lastClr="000000"/>
                            </a:solidFill>
                          </a:ln>
                          <a:solidFill>
                            <a:sysClr val="windowText" lastClr="000000"/>
                          </a:solidFill>
                        </a:rPr>
                        <a:t>ﾏｽ</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50</a:t>
                      </a:r>
                      <a:r>
                        <a:rPr kumimoji="1" lang="ja-JP" altLang="en-US" sz="1100" dirty="0" smtClean="0">
                          <a:ln>
                            <a:solidFill>
                              <a:sysClr val="windowText" lastClr="000000"/>
                            </a:solidFill>
                          </a:ln>
                          <a:solidFill>
                            <a:sysClr val="windowText" lastClr="000000"/>
                          </a:solidFill>
                        </a:rPr>
                        <a:t>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７ﾏｽ</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0825">
                <a:tc>
                  <a:txBody>
                    <a:bodyPr/>
                    <a:lstStyle/>
                    <a:p>
                      <a:r>
                        <a:rPr kumimoji="1" lang="ja-JP" altLang="en-US" sz="1100" dirty="0" smtClean="0">
                          <a:ln>
                            <a:solidFill>
                              <a:sysClr val="windowText" lastClr="000000"/>
                            </a:solidFill>
                          </a:ln>
                          <a:solidFill>
                            <a:sysClr val="windowText" lastClr="000000"/>
                          </a:solidFill>
                        </a:rPr>
                        <a:t>第２学年</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12</a:t>
                      </a:r>
                      <a:r>
                        <a:rPr kumimoji="1" lang="ja-JP" altLang="en-US" sz="1100" dirty="0" smtClean="0">
                          <a:ln>
                            <a:solidFill>
                              <a:sysClr val="windowText" lastClr="000000"/>
                            </a:solidFill>
                          </a:ln>
                          <a:solidFill>
                            <a:sysClr val="windowText" lastClr="000000"/>
                          </a:solidFill>
                        </a:rPr>
                        <a:t>ﾏｽ</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84</a:t>
                      </a:r>
                      <a:r>
                        <a:rPr kumimoji="1" lang="ja-JP" altLang="en-US" sz="1100" dirty="0" smtClean="0">
                          <a:ln>
                            <a:solidFill>
                              <a:sysClr val="windowText" lastClr="000000"/>
                            </a:solidFill>
                          </a:ln>
                          <a:solidFill>
                            <a:sysClr val="windowText" lastClr="000000"/>
                          </a:solidFill>
                        </a:rPr>
                        <a:t>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17</a:t>
                      </a:r>
                      <a:r>
                        <a:rPr kumimoji="1" lang="ja-JP" altLang="en-US" sz="1100" dirty="0" smtClean="0">
                          <a:ln>
                            <a:solidFill>
                              <a:sysClr val="windowText" lastClr="000000"/>
                            </a:solidFill>
                          </a:ln>
                          <a:solidFill>
                            <a:sysClr val="windowText" lastClr="000000"/>
                          </a:solidFill>
                        </a:rPr>
                        <a:t>ﾏｽ</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0825">
                <a:tc>
                  <a:txBody>
                    <a:bodyPr/>
                    <a:lstStyle/>
                    <a:p>
                      <a:r>
                        <a:rPr kumimoji="1" lang="ja-JP" altLang="en-US" sz="1100" dirty="0" smtClean="0">
                          <a:ln>
                            <a:solidFill>
                              <a:sysClr val="windowText" lastClr="000000"/>
                            </a:solidFill>
                          </a:ln>
                          <a:solidFill>
                            <a:sysClr val="windowText" lastClr="000000"/>
                          </a:solidFill>
                        </a:rPr>
                        <a:t>第３学年</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15</a:t>
                      </a:r>
                      <a:r>
                        <a:rPr kumimoji="1" lang="ja-JP" altLang="en-US" sz="1100" dirty="0" smtClean="0">
                          <a:ln>
                            <a:solidFill>
                              <a:sysClr val="windowText" lastClr="000000"/>
                            </a:solidFill>
                          </a:ln>
                          <a:solidFill>
                            <a:sysClr val="windowText" lastClr="000000"/>
                          </a:solidFill>
                        </a:rPr>
                        <a:t>ﾏｽ</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91</a:t>
                      </a:r>
                      <a:r>
                        <a:rPr kumimoji="1" lang="ja-JP" altLang="en-US" sz="1100" dirty="0" smtClean="0">
                          <a:ln>
                            <a:solidFill>
                              <a:sysClr val="windowText" lastClr="000000"/>
                            </a:solidFill>
                          </a:ln>
                          <a:solidFill>
                            <a:sysClr val="windowText" lastClr="000000"/>
                          </a:solidFill>
                        </a:rPr>
                        <a:t>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0825">
                <a:tc>
                  <a:txBody>
                    <a:bodyPr/>
                    <a:lstStyle/>
                    <a:p>
                      <a:r>
                        <a:rPr kumimoji="1" lang="ja-JP" altLang="en-US" sz="1100" dirty="0" smtClean="0">
                          <a:ln>
                            <a:solidFill>
                              <a:sysClr val="windowText" lastClr="000000"/>
                            </a:solidFill>
                          </a:ln>
                          <a:solidFill>
                            <a:sysClr val="windowText" lastClr="000000"/>
                          </a:solidFill>
                        </a:rPr>
                        <a:t>第４学年</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12</a:t>
                      </a:r>
                      <a:r>
                        <a:rPr kumimoji="1" lang="ja-JP" altLang="en-US" sz="1100" dirty="0" smtClean="0">
                          <a:ln>
                            <a:solidFill>
                              <a:sysClr val="windowText" lastClr="000000"/>
                            </a:solidFill>
                          </a:ln>
                          <a:solidFill>
                            <a:sysClr val="windowText" lastClr="000000"/>
                          </a:solidFill>
                        </a:rPr>
                        <a:t>行</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91</a:t>
                      </a:r>
                      <a:r>
                        <a:rPr kumimoji="1" lang="ja-JP" altLang="en-US" sz="1100" dirty="0" smtClean="0">
                          <a:ln>
                            <a:solidFill>
                              <a:sysClr val="windowText" lastClr="000000"/>
                            </a:solidFill>
                          </a:ln>
                          <a:solidFill>
                            <a:sysClr val="windowText" lastClr="000000"/>
                          </a:solidFill>
                        </a:rPr>
                        <a:t>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825">
                <a:tc>
                  <a:txBody>
                    <a:bodyPr/>
                    <a:lstStyle/>
                    <a:p>
                      <a:r>
                        <a:rPr kumimoji="1" lang="ja-JP" altLang="en-US" sz="1100" dirty="0" smtClean="0">
                          <a:ln>
                            <a:solidFill>
                              <a:sysClr val="windowText" lastClr="000000"/>
                            </a:solidFill>
                          </a:ln>
                          <a:solidFill>
                            <a:sysClr val="windowText" lastClr="000000"/>
                          </a:solidFill>
                        </a:rPr>
                        <a:t>第５学年</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15</a:t>
                      </a:r>
                      <a:r>
                        <a:rPr kumimoji="1" lang="ja-JP" altLang="en-US" sz="1100" dirty="0" smtClean="0">
                          <a:ln>
                            <a:solidFill>
                              <a:sysClr val="windowText" lastClr="000000"/>
                            </a:solidFill>
                          </a:ln>
                          <a:solidFill>
                            <a:sysClr val="windowText" lastClr="000000"/>
                          </a:solidFill>
                        </a:rPr>
                        <a:t>行</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120</a:t>
                      </a:r>
                      <a:r>
                        <a:rPr kumimoji="1" lang="ja-JP" altLang="en-US" sz="1100" dirty="0" smtClean="0">
                          <a:ln>
                            <a:solidFill>
                              <a:sysClr val="windowText" lastClr="000000"/>
                            </a:solidFill>
                          </a:ln>
                          <a:solidFill>
                            <a:sysClr val="windowText" lastClr="000000"/>
                          </a:solidFill>
                        </a:rPr>
                        <a:t>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825">
                <a:tc>
                  <a:txBody>
                    <a:bodyPr/>
                    <a:lstStyle/>
                    <a:p>
                      <a:r>
                        <a:rPr kumimoji="1" lang="ja-JP" altLang="en-US" sz="1100" dirty="0" smtClean="0">
                          <a:ln>
                            <a:solidFill>
                              <a:sysClr val="windowText" lastClr="000000"/>
                            </a:solidFill>
                          </a:ln>
                          <a:solidFill>
                            <a:sysClr val="windowText" lastClr="000000"/>
                          </a:solidFill>
                        </a:rPr>
                        <a:t>第６学年</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15</a:t>
                      </a:r>
                      <a:r>
                        <a:rPr kumimoji="1" lang="ja-JP" altLang="en-US" sz="1100" dirty="0" smtClean="0">
                          <a:ln>
                            <a:solidFill>
                              <a:sysClr val="windowText" lastClr="000000"/>
                            </a:solidFill>
                          </a:ln>
                          <a:solidFill>
                            <a:sysClr val="windowText" lastClr="000000"/>
                          </a:solidFill>
                        </a:rPr>
                        <a:t>行</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n>
                            <a:solidFill>
                              <a:sysClr val="windowText" lastClr="000000"/>
                            </a:solidFill>
                          </a:ln>
                          <a:solidFill>
                            <a:sysClr val="windowText" lastClr="000000"/>
                          </a:solidFill>
                        </a:rPr>
                        <a:t>120</a:t>
                      </a:r>
                      <a:r>
                        <a:rPr kumimoji="1" lang="ja-JP" altLang="en-US" sz="1100" dirty="0" smtClean="0">
                          <a:ln>
                            <a:solidFill>
                              <a:sysClr val="windowText" lastClr="000000"/>
                            </a:solidFill>
                          </a:ln>
                          <a:solidFill>
                            <a:sysClr val="windowText" lastClr="000000"/>
                          </a:solidFill>
                        </a:rPr>
                        <a:t>字</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n>
                            <a:solidFill>
                              <a:sysClr val="windowText" lastClr="000000"/>
                            </a:solidFill>
                          </a:ln>
                          <a:solidFill>
                            <a:sysClr val="windowText" lastClr="000000"/>
                          </a:solidFill>
                        </a:rPr>
                        <a:t>５㎜</a:t>
                      </a:r>
                      <a:endParaRPr kumimoji="1" lang="ja-JP" altLang="en-US" sz="1100" dirty="0">
                        <a:ln>
                          <a:solidFill>
                            <a:sysClr val="windowText" lastClr="000000"/>
                          </a:solidFill>
                        </a:ln>
                        <a:solidFill>
                          <a:sysClr val="windowText" lastClr="000000"/>
                        </a:solidFill>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73" name="テキスト ボックス 72"/>
          <p:cNvSpPr txBox="1"/>
          <p:nvPr/>
        </p:nvSpPr>
        <p:spPr>
          <a:xfrm>
            <a:off x="8097147" y="4526664"/>
            <a:ext cx="2107953" cy="338554"/>
          </a:xfrm>
          <a:prstGeom prst="rect">
            <a:avLst/>
          </a:prstGeom>
          <a:noFill/>
        </p:spPr>
        <p:txBody>
          <a:bodyPr wrap="square" rtlCol="0">
            <a:spAutoFit/>
          </a:bodyPr>
          <a:lstStyle/>
          <a:p>
            <a:pPr algn="ctr"/>
            <a:r>
              <a:rPr lang="ja-JP" altLang="en-US" sz="1600" dirty="0">
                <a:solidFill>
                  <a:srgbClr val="C09200"/>
                </a:solidFill>
              </a:rPr>
              <a:t>朝</a:t>
            </a:r>
            <a:r>
              <a:rPr lang="ja-JP" altLang="en-US" sz="1600" dirty="0" smtClean="0">
                <a:solidFill>
                  <a:srgbClr val="C09200"/>
                </a:solidFill>
              </a:rPr>
              <a:t>・放課後の活動</a:t>
            </a:r>
            <a:endParaRPr kumimoji="1" lang="ja-JP" altLang="en-US" sz="1600" dirty="0">
              <a:solidFill>
                <a:srgbClr val="C09200"/>
              </a:solidFill>
            </a:endParaRPr>
          </a:p>
        </p:txBody>
      </p:sp>
      <p:sp>
        <p:nvSpPr>
          <p:cNvPr id="74" name="正方形/長方形 73"/>
          <p:cNvSpPr/>
          <p:nvPr/>
        </p:nvSpPr>
        <p:spPr>
          <a:xfrm>
            <a:off x="8121612" y="4837821"/>
            <a:ext cx="1993106" cy="6060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８時</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２</a:t>
            </a:r>
            <a:r>
              <a:rPr lang="ja-JP" altLang="en-US" sz="1100" dirty="0">
                <a:solidFill>
                  <a:schemeClr val="tx1"/>
                </a:solidFill>
                <a:latin typeface="ＤＦ平成明朝体W3" panose="02020309000000000000" pitchFamily="17" charset="-128"/>
                <a:ea typeface="ＤＦ平成明朝体W3" panose="02020309000000000000" pitchFamily="17" charset="-128"/>
              </a:rPr>
              <a:t>０</a:t>
            </a:r>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分～８時</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３</a:t>
            </a:r>
            <a:r>
              <a:rPr lang="ja-JP" altLang="en-US" sz="1100" dirty="0">
                <a:solidFill>
                  <a:schemeClr val="tx1"/>
                </a:solidFill>
                <a:latin typeface="ＤＦ平成明朝体W3" panose="02020309000000000000" pitchFamily="17" charset="-128"/>
                <a:ea typeface="ＤＦ平成明朝体W3" panose="02020309000000000000" pitchFamily="17" charset="-128"/>
              </a:rPr>
              <a:t>５</a:t>
            </a:r>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分までは、朝会や集会、自主的な学習の時間です。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75" name="テキスト ボックス 74"/>
          <p:cNvSpPr txBox="1"/>
          <p:nvPr/>
        </p:nvSpPr>
        <p:spPr>
          <a:xfrm>
            <a:off x="8105962" y="5450870"/>
            <a:ext cx="2099138" cy="1903974"/>
          </a:xfrm>
          <a:prstGeom prst="rect">
            <a:avLst/>
          </a:prstGeom>
          <a:noFill/>
        </p:spPr>
        <p:txBody>
          <a:bodyPr wrap="square" lIns="36000" tIns="36000" rIns="72000" bIns="36000" rtlCol="0">
            <a:spAutoFit/>
          </a:bodyPr>
          <a:lstStyle/>
          <a:p>
            <a:pPr marL="171450" indent="-171450" defTabSz="108000">
              <a:spcAft>
                <a:spcPts val="600"/>
              </a:spcAft>
              <a:buFont typeface="ＭＳ Ｐゴシック" panose="020B0600070205080204" pitchFamily="50" charset="-128"/>
              <a:buChar char="○"/>
            </a:pPr>
            <a:r>
              <a:rPr kumimoji="1" lang="ja-JP" altLang="en-US" sz="1100" spc="-30" dirty="0" smtClean="0"/>
              <a:t>月曜日</a:t>
            </a:r>
            <a:r>
              <a:rPr kumimoji="1" lang="en-US" altLang="ja-JP" sz="1100" spc="-30" dirty="0" smtClean="0"/>
              <a:t>	</a:t>
            </a:r>
            <a:r>
              <a:rPr kumimoji="1" lang="ja-JP" altLang="en-US" sz="1100" spc="-30" dirty="0" smtClean="0"/>
              <a:t>全校朝会</a:t>
            </a:r>
            <a:r>
              <a:rPr lang="en-US" altLang="ja-JP" sz="1100" spc="-30" dirty="0" smtClean="0"/>
              <a:t>    </a:t>
            </a:r>
            <a:r>
              <a:rPr lang="ja-JP" altLang="en-US" sz="1100" spc="-50" dirty="0" smtClean="0"/>
              <a:t>補習</a:t>
            </a:r>
            <a:r>
              <a:rPr lang="en-US" altLang="ja-JP" sz="1100" spc="-50" dirty="0"/>
              <a:t>	</a:t>
            </a:r>
            <a:endParaRPr kumimoji="1" lang="en-US" altLang="ja-JP" sz="1100" spc="-30" dirty="0" smtClean="0"/>
          </a:p>
          <a:p>
            <a:pPr marL="171450" indent="-171450" defTabSz="108000">
              <a:spcAft>
                <a:spcPts val="600"/>
              </a:spcAft>
              <a:buFont typeface="ＭＳ Ｐゴシック" panose="020B0600070205080204" pitchFamily="50" charset="-128"/>
              <a:buChar char="○"/>
            </a:pPr>
            <a:r>
              <a:rPr kumimoji="1" lang="ja-JP" altLang="en-US" sz="1100" spc="-50" dirty="0" smtClean="0"/>
              <a:t>火曜日</a:t>
            </a:r>
            <a:r>
              <a:rPr kumimoji="1" lang="en-US" altLang="ja-JP" sz="1100" spc="-50" dirty="0" smtClean="0"/>
              <a:t>	</a:t>
            </a:r>
            <a:r>
              <a:rPr kumimoji="1" lang="ja-JP" altLang="en-US" sz="900" spc="-50" dirty="0" smtClean="0"/>
              <a:t>パワフルチューズデー　</a:t>
            </a:r>
            <a:r>
              <a:rPr kumimoji="1" lang="ja-JP" altLang="en-US" sz="1100" spc="-50" dirty="0" smtClean="0"/>
              <a:t>補習</a:t>
            </a:r>
            <a:endParaRPr kumimoji="1" lang="en-US" altLang="ja-JP" sz="1100" spc="-50" dirty="0" smtClean="0"/>
          </a:p>
          <a:p>
            <a:pPr marL="171450" indent="-171450" defTabSz="108000">
              <a:spcAft>
                <a:spcPts val="600"/>
              </a:spcAft>
              <a:buFont typeface="ＭＳ Ｐゴシック" panose="020B0600070205080204" pitchFamily="50" charset="-128"/>
              <a:buChar char="○"/>
            </a:pPr>
            <a:r>
              <a:rPr kumimoji="1" lang="ja-JP" altLang="en-US" sz="1100" spc="-50" dirty="0" smtClean="0"/>
              <a:t>水曜日</a:t>
            </a:r>
            <a:r>
              <a:rPr kumimoji="1" lang="en-US" altLang="ja-JP" sz="1100" spc="-50" dirty="0" smtClean="0"/>
              <a:t>	</a:t>
            </a:r>
            <a:r>
              <a:rPr lang="ja-JP" altLang="en-US" sz="1100" spc="-50" dirty="0"/>
              <a:t>読書　補習</a:t>
            </a:r>
            <a:r>
              <a:rPr lang="en-US" altLang="ja-JP" sz="1100" spc="-50" dirty="0"/>
              <a:t>	</a:t>
            </a:r>
            <a:endParaRPr kumimoji="1" lang="en-US" altLang="ja-JP" sz="1100" spc="-50" dirty="0" smtClean="0"/>
          </a:p>
          <a:p>
            <a:pPr marL="171450" indent="-171450" defTabSz="108000">
              <a:spcAft>
                <a:spcPts val="600"/>
              </a:spcAft>
              <a:buFont typeface="ＭＳ Ｐゴシック" panose="020B0600070205080204" pitchFamily="50" charset="-128"/>
              <a:buChar char="○"/>
            </a:pPr>
            <a:r>
              <a:rPr kumimoji="1" lang="ja-JP" altLang="en-US" sz="1100" spc="-50" dirty="0" smtClean="0"/>
              <a:t>木曜日</a:t>
            </a:r>
            <a:r>
              <a:rPr kumimoji="1" lang="en-US" altLang="ja-JP" sz="1100" spc="-50" dirty="0" smtClean="0"/>
              <a:t>	</a:t>
            </a:r>
            <a:r>
              <a:rPr lang="ja-JP" altLang="en-US" sz="1100" spc="-50" dirty="0"/>
              <a:t>集会</a:t>
            </a:r>
            <a:r>
              <a:rPr kumimoji="1" lang="ja-JP" altLang="en-US" sz="1100" spc="-50" dirty="0" smtClean="0"/>
              <a:t>　補習</a:t>
            </a:r>
            <a:endParaRPr kumimoji="1" lang="en-US" altLang="ja-JP" sz="1100" spc="-50" dirty="0" smtClean="0"/>
          </a:p>
          <a:p>
            <a:pPr marL="171450" indent="-171450" defTabSz="108000">
              <a:buFont typeface="ＭＳ Ｐゴシック" panose="020B0600070205080204" pitchFamily="50" charset="-128"/>
              <a:buChar char="○"/>
            </a:pPr>
            <a:r>
              <a:rPr kumimoji="1" lang="ja-JP" altLang="en-US" sz="1100" spc="-50" dirty="0" smtClean="0"/>
              <a:t>金曜日</a:t>
            </a:r>
            <a:r>
              <a:rPr kumimoji="1" lang="en-US" altLang="ja-JP" sz="1100" spc="-50" dirty="0" smtClean="0"/>
              <a:t>	</a:t>
            </a:r>
            <a:r>
              <a:rPr lang="ja-JP" altLang="en-US" sz="1100" spc="-50" dirty="0"/>
              <a:t>読書　補習</a:t>
            </a:r>
            <a:r>
              <a:rPr lang="en-US" altLang="ja-JP" sz="1100" spc="-50" dirty="0"/>
              <a:t>	</a:t>
            </a:r>
          </a:p>
          <a:p>
            <a:pPr defTabSz="108000"/>
            <a:r>
              <a:rPr lang="en-US" altLang="ja-JP" sz="1100" spc="-50" dirty="0"/>
              <a:t> </a:t>
            </a:r>
            <a:r>
              <a:rPr lang="en-US" altLang="ja-JP" sz="1100" spc="-50" dirty="0" smtClean="0"/>
              <a:t>                        </a:t>
            </a:r>
            <a:r>
              <a:rPr lang="ja-JP" altLang="en-US" sz="1100" spc="-100" dirty="0" smtClean="0"/>
              <a:t>クラブ</a:t>
            </a:r>
            <a:r>
              <a:rPr lang="ja-JP" altLang="en-US" sz="1100" spc="-100" dirty="0"/>
              <a:t>・委員会</a:t>
            </a:r>
            <a:endParaRPr kumimoji="1" lang="en-US" altLang="ja-JP" sz="1100" spc="-50" dirty="0" smtClean="0"/>
          </a:p>
          <a:p>
            <a:pPr defTabSz="108000"/>
            <a:endParaRPr lang="en-US" altLang="ja-JP" sz="1100" spc="-50" dirty="0"/>
          </a:p>
          <a:p>
            <a:pPr marL="171450" indent="-171450" defTabSz="108000">
              <a:buFont typeface="ＭＳ Ｐゴシック" panose="020B0600070205080204" pitchFamily="50" charset="-128"/>
              <a:buChar char="○"/>
            </a:pPr>
            <a:r>
              <a:rPr lang="ja-JP" altLang="en-US" sz="1100" spc="-100" dirty="0" smtClean="0"/>
              <a:t>土曜日　自習読書なし３時間授業</a:t>
            </a:r>
            <a:endParaRPr lang="en-US" altLang="ja-JP" sz="1100" spc="-100" dirty="0" smtClean="0"/>
          </a:p>
          <a:p>
            <a:pPr defTabSz="108000"/>
            <a:r>
              <a:rPr kumimoji="1" lang="ja-JP" altLang="en-US" sz="1100" spc="-100" dirty="0"/>
              <a:t>　</a:t>
            </a:r>
            <a:r>
              <a:rPr kumimoji="1" lang="ja-JP" altLang="en-US" sz="1100" spc="-100" dirty="0" smtClean="0"/>
              <a:t>　　　　　　　</a:t>
            </a:r>
            <a:r>
              <a:rPr kumimoji="1" lang="en-US" altLang="ja-JP" sz="1100" spc="-100" dirty="0" smtClean="0"/>
              <a:t>	</a:t>
            </a:r>
          </a:p>
        </p:txBody>
      </p:sp>
      <p:sp>
        <p:nvSpPr>
          <p:cNvPr id="76" name="テキスト ボックス 75"/>
          <p:cNvSpPr txBox="1"/>
          <p:nvPr/>
        </p:nvSpPr>
        <p:spPr>
          <a:xfrm>
            <a:off x="10357541" y="4524344"/>
            <a:ext cx="2107953" cy="338554"/>
          </a:xfrm>
          <a:prstGeom prst="rect">
            <a:avLst/>
          </a:prstGeom>
          <a:noFill/>
        </p:spPr>
        <p:txBody>
          <a:bodyPr wrap="square" rtlCol="0">
            <a:spAutoFit/>
          </a:bodyPr>
          <a:lstStyle/>
          <a:p>
            <a:pPr algn="ctr"/>
            <a:r>
              <a:rPr kumimoji="1" lang="ja-JP" altLang="en-US" sz="1600" dirty="0" smtClean="0">
                <a:solidFill>
                  <a:srgbClr val="C09200"/>
                </a:solidFill>
              </a:rPr>
              <a:t>宿題と家庭学習</a:t>
            </a:r>
            <a:endParaRPr kumimoji="1" lang="ja-JP" altLang="en-US" sz="1600" dirty="0">
              <a:solidFill>
                <a:srgbClr val="C09200"/>
              </a:solidFill>
            </a:endParaRPr>
          </a:p>
        </p:txBody>
      </p:sp>
      <p:sp>
        <p:nvSpPr>
          <p:cNvPr id="77" name="正方形/長方形 76"/>
          <p:cNvSpPr/>
          <p:nvPr/>
        </p:nvSpPr>
        <p:spPr>
          <a:xfrm>
            <a:off x="10382006" y="4835501"/>
            <a:ext cx="1993106" cy="6060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学習習慣を身に付けられるように毎日宿題が出ます。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78" name="テキスト ボックス 77"/>
          <p:cNvSpPr txBox="1"/>
          <p:nvPr/>
        </p:nvSpPr>
        <p:spPr>
          <a:xfrm>
            <a:off x="10366356" y="5448550"/>
            <a:ext cx="2099138" cy="1750085"/>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宿題は、自分あるいはご家庭で丸つけをします。丸つけをしてもらったら、間違いをきちんと直します。音読は、ご家庭でご確認ください。</a:t>
            </a:r>
            <a:endParaRPr kumimoji="1" lang="en-US" altLang="ja-JP" sz="1100" spc="-30" dirty="0" smtClean="0"/>
          </a:p>
          <a:p>
            <a:pPr marL="171450" indent="-171450">
              <a:spcBef>
                <a:spcPts val="600"/>
              </a:spcBef>
              <a:spcAft>
                <a:spcPts val="600"/>
              </a:spcAft>
              <a:buFont typeface="ＭＳ Ｐゴシック" panose="020B0600070205080204" pitchFamily="50" charset="-128"/>
              <a:buChar char="○"/>
            </a:pPr>
            <a:r>
              <a:rPr kumimoji="1" lang="ja-JP" altLang="en-US" sz="1100" spc="-50" dirty="0" smtClean="0"/>
              <a:t>学校では宿題の点検をします。</a:t>
            </a:r>
            <a:endParaRPr kumimoji="1" lang="en-US" altLang="ja-JP" sz="1100" spc="-50" dirty="0" smtClean="0"/>
          </a:p>
          <a:p>
            <a:pPr marL="171450" indent="-171450">
              <a:buFont typeface="ＭＳ Ｐゴシック" panose="020B0600070205080204" pitchFamily="50" charset="-128"/>
              <a:buChar char="○"/>
            </a:pPr>
            <a:r>
              <a:rPr kumimoji="1" lang="ja-JP" altLang="en-US" sz="1100" spc="-50" dirty="0" smtClean="0"/>
              <a:t>家庭学習の時間の目安</a:t>
            </a:r>
            <a:endParaRPr kumimoji="1" lang="en-US" altLang="ja-JP" sz="1100" spc="-50" dirty="0" smtClean="0"/>
          </a:p>
          <a:p>
            <a:pPr marL="171450" indent="-171450">
              <a:buFont typeface="ＭＳ Ｐゴシック" panose="020B0600070205080204" pitchFamily="50" charset="-128"/>
              <a:buChar char=" "/>
            </a:pPr>
            <a:r>
              <a:rPr kumimoji="1" lang="ja-JP" altLang="en-US" sz="1100" spc="-50" dirty="0" smtClean="0"/>
              <a:t>学年</a:t>
            </a:r>
            <a:r>
              <a:rPr kumimoji="1" lang="en-US" altLang="ja-JP" sz="1100" spc="-50" dirty="0" smtClean="0"/>
              <a:t>×10</a:t>
            </a:r>
            <a:r>
              <a:rPr kumimoji="1" lang="ja-JP" altLang="en-US" sz="1100" spc="-50" dirty="0" smtClean="0"/>
              <a:t>プラス</a:t>
            </a:r>
            <a:r>
              <a:rPr kumimoji="1" lang="en-US" altLang="ja-JP" sz="1100" spc="-50" dirty="0" smtClean="0"/>
              <a:t>10</a:t>
            </a:r>
            <a:r>
              <a:rPr kumimoji="1" lang="ja-JP" altLang="en-US" sz="1100" spc="-50" dirty="0" smtClean="0"/>
              <a:t>分</a:t>
            </a:r>
            <a:endParaRPr kumimoji="1" lang="en-US" altLang="ja-JP" sz="1100" spc="-50" dirty="0" smtClean="0"/>
          </a:p>
          <a:p>
            <a:pPr marL="171450" indent="-171450">
              <a:buFont typeface="ＭＳ Ｐゴシック" panose="020B0600070205080204" pitchFamily="50" charset="-128"/>
              <a:buChar char=" "/>
            </a:pPr>
            <a:r>
              <a:rPr kumimoji="1" lang="ja-JP" altLang="en-US" sz="1100" spc="-50" dirty="0" smtClean="0"/>
              <a:t>たとえば、１年生は</a:t>
            </a:r>
            <a:r>
              <a:rPr kumimoji="1" lang="en-US" altLang="ja-JP" sz="1100" spc="-50" dirty="0" smtClean="0"/>
              <a:t>20</a:t>
            </a:r>
            <a:r>
              <a:rPr kumimoji="1" lang="ja-JP" altLang="en-US" sz="1100" spc="-50" dirty="0" smtClean="0"/>
              <a:t>分です。</a:t>
            </a:r>
            <a:endParaRPr kumimoji="1" lang="en-US" altLang="ja-JP" sz="1100" spc="-50" dirty="0" smtClean="0"/>
          </a:p>
        </p:txBody>
      </p:sp>
      <p:sp>
        <p:nvSpPr>
          <p:cNvPr id="81" name="テキスト ボックス 80"/>
          <p:cNvSpPr txBox="1"/>
          <p:nvPr/>
        </p:nvSpPr>
        <p:spPr>
          <a:xfrm>
            <a:off x="2653125" y="7570036"/>
            <a:ext cx="2107953" cy="338554"/>
          </a:xfrm>
          <a:prstGeom prst="rect">
            <a:avLst/>
          </a:prstGeom>
          <a:noFill/>
        </p:spPr>
        <p:txBody>
          <a:bodyPr wrap="square" rtlCol="0">
            <a:spAutoFit/>
          </a:bodyPr>
          <a:lstStyle/>
          <a:p>
            <a:pPr algn="ctr"/>
            <a:r>
              <a:rPr kumimoji="1" lang="ja-JP" altLang="en-US" sz="1600" dirty="0" smtClean="0">
                <a:solidFill>
                  <a:srgbClr val="00B050"/>
                </a:solidFill>
              </a:rPr>
              <a:t>緊急連絡</a:t>
            </a:r>
            <a:endParaRPr kumimoji="1" lang="ja-JP" altLang="en-US" sz="1600" dirty="0">
              <a:solidFill>
                <a:srgbClr val="00B050"/>
              </a:solidFill>
            </a:endParaRPr>
          </a:p>
        </p:txBody>
      </p:sp>
      <p:sp>
        <p:nvSpPr>
          <p:cNvPr id="82" name="正方形/長方形 81"/>
          <p:cNvSpPr/>
          <p:nvPr/>
        </p:nvSpPr>
        <p:spPr>
          <a:xfrm>
            <a:off x="2677590" y="7881193"/>
            <a:ext cx="1993106" cy="7604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不審者情報、臨時休校、学級閉鎖、方面別下校などの場合は、</a:t>
            </a:r>
            <a:r>
              <a:rPr lang="ja-JP" altLang="en-US" sz="1100" dirty="0">
                <a:solidFill>
                  <a:schemeClr val="tx1"/>
                </a:solidFill>
              </a:rPr>
              <a:t>連絡アプリ「</a:t>
            </a:r>
            <a:r>
              <a:rPr lang="en-US" altLang="ja-JP" sz="1100" dirty="0" err="1" smtClean="0">
                <a:solidFill>
                  <a:schemeClr val="tx1"/>
                </a:solidFill>
              </a:rPr>
              <a:t>tetoru</a:t>
            </a:r>
            <a:r>
              <a:rPr lang="ja-JP" altLang="en-US" sz="1100" dirty="0" smtClean="0">
                <a:solidFill>
                  <a:schemeClr val="tx1"/>
                </a:solidFill>
              </a:rPr>
              <a:t>」</a:t>
            </a:r>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でお知らせします。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83" name="テキスト ボックス 82"/>
          <p:cNvSpPr txBox="1"/>
          <p:nvPr/>
        </p:nvSpPr>
        <p:spPr>
          <a:xfrm>
            <a:off x="2646845" y="8637968"/>
            <a:ext cx="2099138" cy="1750085"/>
          </a:xfrm>
          <a:prstGeom prst="rect">
            <a:avLst/>
          </a:prstGeom>
          <a:noFill/>
        </p:spPr>
        <p:txBody>
          <a:bodyPr wrap="square" lIns="36000" tIns="36000" rIns="72000" bIns="36000" rtlCol="0">
            <a:spAutoFit/>
          </a:bodyPr>
          <a:lstStyle/>
          <a:p>
            <a:pPr marL="171450" indent="-171450">
              <a:spcAft>
                <a:spcPts val="600"/>
              </a:spcAft>
              <a:buFont typeface="ＭＳ Ｐゴシック" panose="020B0600070205080204" pitchFamily="50" charset="-128"/>
              <a:buChar char="○"/>
            </a:pPr>
            <a:r>
              <a:rPr lang="ja-JP" altLang="en-US" sz="1100" dirty="0"/>
              <a:t>連絡アプリ「</a:t>
            </a:r>
            <a:r>
              <a:rPr lang="en-US" altLang="ja-JP" sz="1100" dirty="0" err="1"/>
              <a:t>tetoru</a:t>
            </a:r>
            <a:r>
              <a:rPr lang="ja-JP" altLang="en-US" sz="1100" dirty="0"/>
              <a:t>」</a:t>
            </a:r>
            <a:r>
              <a:rPr kumimoji="1" lang="ja-JP" altLang="en-US" sz="1100" spc="-30" dirty="0" smtClean="0"/>
              <a:t>への登録を、必ずお願いします。</a:t>
            </a:r>
            <a:endParaRPr kumimoji="1" lang="en-US" altLang="ja-JP" sz="1100" spc="-30" dirty="0" smtClean="0"/>
          </a:p>
          <a:p>
            <a:pPr marL="171450" indent="-171450">
              <a:spcAft>
                <a:spcPts val="600"/>
              </a:spcAft>
              <a:buFont typeface="ＭＳ Ｐゴシック" panose="020B0600070205080204" pitchFamily="50" charset="-128"/>
              <a:buChar char="○"/>
            </a:pPr>
            <a:r>
              <a:rPr kumimoji="1" lang="ja-JP" altLang="en-US" sz="1100" spc="-50" dirty="0" smtClean="0"/>
              <a:t>個人情報の取り扱いに注意します。また、悪口・写真のメールでの転送はしないでください。</a:t>
            </a:r>
            <a:endParaRPr kumimoji="1" lang="en-US" altLang="ja-JP" sz="1100" spc="-50" dirty="0" smtClean="0"/>
          </a:p>
          <a:p>
            <a:pPr marL="171450" indent="-171450">
              <a:spcAft>
                <a:spcPts val="600"/>
              </a:spcAft>
              <a:buFont typeface="ＭＳ Ｐゴシック" panose="020B0600070205080204" pitchFamily="50" charset="-128"/>
              <a:buChar char="○"/>
            </a:pPr>
            <a:r>
              <a:rPr kumimoji="1" lang="ja-JP" altLang="en-US" sz="1100" spc="-50" dirty="0" smtClean="0"/>
              <a:t>放課後・休業中の事件・事故の場合は、まず葛西警察署（℡</a:t>
            </a:r>
            <a:r>
              <a:rPr kumimoji="1" lang="en-US" altLang="ja-JP" sz="1100" spc="-50" dirty="0" smtClean="0"/>
              <a:t>3687-0110</a:t>
            </a:r>
            <a:r>
              <a:rPr kumimoji="1" lang="ja-JP" altLang="en-US" sz="1100" spc="-50" dirty="0" smtClean="0"/>
              <a:t>）、葛西消防署（℡</a:t>
            </a:r>
            <a:r>
              <a:rPr kumimoji="1" lang="en-US" altLang="ja-JP" sz="1100" spc="-50" dirty="0" smtClean="0"/>
              <a:t>3689-0119</a:t>
            </a:r>
            <a:r>
              <a:rPr kumimoji="1" lang="ja-JP" altLang="en-US" sz="1100" spc="-50" dirty="0" smtClean="0"/>
              <a:t>）に連絡します。</a:t>
            </a:r>
            <a:endParaRPr kumimoji="1" lang="en-US" altLang="ja-JP" sz="1100" spc="-50" dirty="0" smtClean="0"/>
          </a:p>
        </p:txBody>
      </p:sp>
      <p:sp>
        <p:nvSpPr>
          <p:cNvPr id="84" name="テキスト ボックス 83"/>
          <p:cNvSpPr txBox="1"/>
          <p:nvPr/>
        </p:nvSpPr>
        <p:spPr>
          <a:xfrm>
            <a:off x="4914248" y="7570036"/>
            <a:ext cx="2107953" cy="338554"/>
          </a:xfrm>
          <a:prstGeom prst="rect">
            <a:avLst/>
          </a:prstGeom>
          <a:noFill/>
        </p:spPr>
        <p:txBody>
          <a:bodyPr wrap="square" rtlCol="0">
            <a:spAutoFit/>
          </a:bodyPr>
          <a:lstStyle/>
          <a:p>
            <a:pPr algn="ctr"/>
            <a:r>
              <a:rPr kumimoji="1" lang="ja-JP" altLang="en-US" sz="1600" dirty="0" smtClean="0">
                <a:solidFill>
                  <a:srgbClr val="00B050"/>
                </a:solidFill>
              </a:rPr>
              <a:t>お願い</a:t>
            </a:r>
            <a:endParaRPr kumimoji="1" lang="ja-JP" altLang="en-US" sz="1600" dirty="0">
              <a:solidFill>
                <a:srgbClr val="00B050"/>
              </a:solidFill>
            </a:endParaRPr>
          </a:p>
        </p:txBody>
      </p:sp>
      <p:sp>
        <p:nvSpPr>
          <p:cNvPr id="85" name="正方形/長方形 84"/>
          <p:cNvSpPr/>
          <p:nvPr/>
        </p:nvSpPr>
        <p:spPr>
          <a:xfrm>
            <a:off x="4938713" y="7881193"/>
            <a:ext cx="1993106" cy="60600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マナーを守って、大人が子供の見本になるような行動をお願い致します。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86" name="テキスト ボックス 85"/>
          <p:cNvSpPr txBox="1"/>
          <p:nvPr/>
        </p:nvSpPr>
        <p:spPr>
          <a:xfrm>
            <a:off x="4923063" y="8494242"/>
            <a:ext cx="2099138" cy="1919363"/>
          </a:xfrm>
          <a:prstGeom prst="rect">
            <a:avLst/>
          </a:prstGeom>
          <a:noFill/>
        </p:spPr>
        <p:txBody>
          <a:bodyPr wrap="square" lIns="36000" tIns="36000" rIns="72000" bIns="36000" rtlCol="0">
            <a:spAutoFit/>
          </a:bodyPr>
          <a:lstStyle/>
          <a:p>
            <a:pPr marL="171450" indent="-171450">
              <a:spcAft>
                <a:spcPts val="600"/>
              </a:spcAft>
              <a:buFont typeface="ＭＳ Ｐゴシック" panose="020B0600070205080204" pitchFamily="50" charset="-128"/>
              <a:buChar char="○"/>
            </a:pPr>
            <a:r>
              <a:rPr kumimoji="1" lang="ja-JP" altLang="en-US" sz="1100" dirty="0" smtClean="0"/>
              <a:t>学校公開での廊下や教室後ろでのおしゃべりは控え</a:t>
            </a:r>
            <a:r>
              <a:rPr lang="ja-JP" altLang="en-US" sz="1100" dirty="0"/>
              <a:t>、</a:t>
            </a:r>
            <a:r>
              <a:rPr kumimoji="1" lang="ja-JP" altLang="en-US" sz="1100" dirty="0" smtClean="0"/>
              <a:t>　また、小さいお子さんの管理</a:t>
            </a:r>
            <a:r>
              <a:rPr lang="ja-JP" altLang="en-US" sz="1100" dirty="0" smtClean="0"/>
              <a:t>をお願い</a:t>
            </a:r>
            <a:r>
              <a:rPr kumimoji="1" lang="ja-JP" altLang="en-US" sz="1100" dirty="0" smtClean="0"/>
              <a:t>します。</a:t>
            </a:r>
            <a:endParaRPr kumimoji="1" lang="en-US" altLang="ja-JP" sz="1100" dirty="0" smtClean="0"/>
          </a:p>
          <a:p>
            <a:pPr marL="171450" indent="-171450">
              <a:spcAft>
                <a:spcPts val="600"/>
              </a:spcAft>
              <a:buFont typeface="ＭＳ Ｐゴシック" panose="020B0600070205080204" pitchFamily="50" charset="-128"/>
              <a:buChar char="○"/>
            </a:pPr>
            <a:r>
              <a:rPr kumimoji="1" lang="ja-JP" altLang="en-US" sz="1100" spc="-100" dirty="0" smtClean="0"/>
              <a:t>運動会や</a:t>
            </a:r>
            <a:r>
              <a:rPr lang="ja-JP" altLang="en-US" sz="1100" spc="-100" dirty="0" smtClean="0"/>
              <a:t>学芸</a:t>
            </a:r>
            <a:r>
              <a:rPr lang="ja-JP" altLang="en-US" sz="1100" spc="-100" dirty="0"/>
              <a:t>会</a:t>
            </a:r>
            <a:r>
              <a:rPr kumimoji="1" lang="ja-JP" altLang="en-US" sz="1100" spc="-100" dirty="0" smtClean="0"/>
              <a:t>等の行事では、</a:t>
            </a:r>
            <a:r>
              <a:rPr kumimoji="1" lang="ja-JP" altLang="en-US" sz="1100" dirty="0" smtClean="0"/>
              <a:t>自転車での来校は、</a:t>
            </a:r>
            <a:r>
              <a:rPr lang="ja-JP" altLang="en-US" sz="1100" dirty="0" smtClean="0"/>
              <a:t>ご遠慮ください</a:t>
            </a:r>
            <a:r>
              <a:rPr lang="ja-JP" altLang="en-US" sz="1100" dirty="0"/>
              <a:t>。</a:t>
            </a:r>
            <a:endParaRPr kumimoji="1" lang="en-US" altLang="ja-JP" sz="1100" dirty="0" smtClean="0"/>
          </a:p>
          <a:p>
            <a:pPr marL="171450" indent="-171450">
              <a:spcAft>
                <a:spcPts val="600"/>
              </a:spcAft>
              <a:buFont typeface="ＭＳ Ｐゴシック" panose="020B0600070205080204" pitchFamily="50" charset="-128"/>
              <a:buChar char="○"/>
            </a:pPr>
            <a:r>
              <a:rPr kumimoji="1" lang="ja-JP" altLang="en-US" sz="1100" dirty="0" smtClean="0"/>
              <a:t>各ご家庭で、</a:t>
            </a:r>
            <a:r>
              <a:rPr lang="ja-JP" altLang="en-US" sz="1100" dirty="0"/>
              <a:t>家庭</a:t>
            </a:r>
            <a:r>
              <a:rPr kumimoji="1" lang="ja-JP" altLang="en-US" sz="1100" dirty="0" smtClean="0"/>
              <a:t>ルールの掲示と行動のチェックをお願いします。</a:t>
            </a:r>
            <a:endParaRPr kumimoji="1" lang="en-US" altLang="ja-JP" sz="1100" dirty="0" smtClean="0"/>
          </a:p>
        </p:txBody>
      </p:sp>
      <p:sp>
        <p:nvSpPr>
          <p:cNvPr id="90" name="テキスト ボックス 89"/>
          <p:cNvSpPr txBox="1"/>
          <p:nvPr/>
        </p:nvSpPr>
        <p:spPr>
          <a:xfrm>
            <a:off x="8091771" y="7570036"/>
            <a:ext cx="2107953" cy="338554"/>
          </a:xfrm>
          <a:prstGeom prst="rect">
            <a:avLst/>
          </a:prstGeom>
          <a:noFill/>
        </p:spPr>
        <p:txBody>
          <a:bodyPr wrap="square" lIns="0" rIns="0" rtlCol="0">
            <a:spAutoFit/>
          </a:bodyPr>
          <a:lstStyle/>
          <a:p>
            <a:r>
              <a:rPr kumimoji="1" lang="ja-JP" altLang="en-US" sz="1600" spc="-150" dirty="0" smtClean="0">
                <a:solidFill>
                  <a:srgbClr val="00B050"/>
                </a:solidFill>
              </a:rPr>
              <a:t>通知表（あゆみ）のﾌｧｲﾘﾝｸﾞ</a:t>
            </a:r>
            <a:endParaRPr kumimoji="1" lang="ja-JP" altLang="en-US" sz="1600" spc="-150" dirty="0">
              <a:solidFill>
                <a:srgbClr val="00B050"/>
              </a:solidFill>
            </a:endParaRPr>
          </a:p>
        </p:txBody>
      </p:sp>
      <p:sp>
        <p:nvSpPr>
          <p:cNvPr id="91" name="正方形/長方形 90"/>
          <p:cNvSpPr/>
          <p:nvPr/>
        </p:nvSpPr>
        <p:spPr>
          <a:xfrm>
            <a:off x="8116236" y="7881193"/>
            <a:ext cx="1993106" cy="60600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入学及び転入時に保存用ファイルを購入し、１学期末に表紙とあゆみを配布します。</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92" name="テキスト ボックス 91"/>
          <p:cNvSpPr txBox="1"/>
          <p:nvPr/>
        </p:nvSpPr>
        <p:spPr>
          <a:xfrm>
            <a:off x="8100586" y="8494242"/>
            <a:ext cx="2099138" cy="1334587"/>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保存用ファイルは家庭で保管し</a:t>
            </a:r>
            <a:r>
              <a:rPr lang="ja-JP" altLang="en-US" sz="1100" spc="-30" dirty="0"/>
              <a:t>、</a:t>
            </a:r>
            <a:r>
              <a:rPr kumimoji="1" lang="ja-JP" altLang="en-US" sz="1100" spc="-30" dirty="0" smtClean="0"/>
              <a:t>学校に</a:t>
            </a:r>
            <a:r>
              <a:rPr kumimoji="1" lang="ja-JP" altLang="en-US" sz="1100" spc="-30" smtClean="0"/>
              <a:t>は持たせないで</a:t>
            </a:r>
            <a:r>
              <a:rPr kumimoji="1" lang="ja-JP" altLang="en-US" sz="1100" spc="-30" dirty="0" smtClean="0"/>
              <a:t>ください。</a:t>
            </a:r>
            <a:endParaRPr kumimoji="1" lang="en-US" altLang="ja-JP" sz="1100" spc="-30" dirty="0" smtClean="0"/>
          </a:p>
          <a:p>
            <a:pPr marL="171450" indent="-171450">
              <a:spcBef>
                <a:spcPts val="600"/>
              </a:spcBef>
              <a:buFont typeface="ＭＳ Ｐゴシック" panose="020B0600070205080204" pitchFamily="50" charset="-128"/>
              <a:buChar char="○"/>
            </a:pPr>
            <a:r>
              <a:rPr kumimoji="1" lang="ja-JP" altLang="en-US" sz="1100" spc="-50" dirty="0" smtClean="0"/>
              <a:t>年度末の卒業式・修了式の日には、修了書を持ち帰り用のクリアファイルに入れて持ち帰ります。ご家庭で保存用のファイルに閉じてください。</a:t>
            </a:r>
            <a:endParaRPr kumimoji="1" lang="en-US" altLang="ja-JP" sz="1100" spc="-50" dirty="0" smtClean="0"/>
          </a:p>
        </p:txBody>
      </p:sp>
      <p:sp>
        <p:nvSpPr>
          <p:cNvPr id="93" name="テキスト ボックス 92"/>
          <p:cNvSpPr txBox="1"/>
          <p:nvPr/>
        </p:nvSpPr>
        <p:spPr>
          <a:xfrm>
            <a:off x="10364126" y="7570036"/>
            <a:ext cx="2107953" cy="338554"/>
          </a:xfrm>
          <a:prstGeom prst="rect">
            <a:avLst/>
          </a:prstGeom>
          <a:noFill/>
        </p:spPr>
        <p:txBody>
          <a:bodyPr wrap="square" rtlCol="0">
            <a:spAutoFit/>
          </a:bodyPr>
          <a:lstStyle/>
          <a:p>
            <a:pPr algn="ctr"/>
            <a:r>
              <a:rPr kumimoji="1" lang="ja-JP" altLang="en-US" sz="1600" dirty="0" smtClean="0">
                <a:solidFill>
                  <a:srgbClr val="00B050"/>
                </a:solidFill>
              </a:rPr>
              <a:t>病気・けがの対応</a:t>
            </a:r>
            <a:endParaRPr kumimoji="1" lang="ja-JP" altLang="en-US" sz="1600" dirty="0">
              <a:solidFill>
                <a:srgbClr val="00B050"/>
              </a:solidFill>
            </a:endParaRPr>
          </a:p>
        </p:txBody>
      </p:sp>
      <p:sp>
        <p:nvSpPr>
          <p:cNvPr id="94" name="正方形/長方形 93"/>
          <p:cNvSpPr/>
          <p:nvPr/>
        </p:nvSpPr>
        <p:spPr>
          <a:xfrm>
            <a:off x="10388591" y="7881193"/>
            <a:ext cx="1993106" cy="60600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緊急連絡先を明確にしておいてください。</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95" name="テキスト ボックス 94"/>
          <p:cNvSpPr txBox="1"/>
          <p:nvPr/>
        </p:nvSpPr>
        <p:spPr>
          <a:xfrm>
            <a:off x="10372941" y="8494242"/>
            <a:ext cx="2099138" cy="1334587"/>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登校から下校までのけがは、治療費</a:t>
            </a:r>
            <a:r>
              <a:rPr kumimoji="1" lang="en-US" altLang="ja-JP" sz="1100" spc="-30" dirty="0" smtClean="0"/>
              <a:t>1500</a:t>
            </a:r>
            <a:r>
              <a:rPr kumimoji="1" lang="ja-JP" altLang="en-US" sz="1100" spc="-30" dirty="0" smtClean="0"/>
              <a:t>円以上の場合、日本スポーツ振興センターの対象となります。</a:t>
            </a:r>
            <a:endParaRPr kumimoji="1" lang="en-US" altLang="ja-JP" sz="1100" spc="-30" dirty="0" smtClean="0"/>
          </a:p>
          <a:p>
            <a:pPr marL="171450" indent="-171450">
              <a:spcBef>
                <a:spcPts val="600"/>
              </a:spcBef>
              <a:buFont typeface="ＭＳ Ｐゴシック" panose="020B0600070205080204" pitchFamily="50" charset="-128"/>
              <a:buChar char="○"/>
            </a:pPr>
            <a:r>
              <a:rPr lang="ja-JP" altLang="en-US" sz="1100" spc="-50" dirty="0"/>
              <a:t>感染症</a:t>
            </a:r>
            <a:r>
              <a:rPr kumimoji="1" lang="ja-JP" altLang="en-US" sz="1100" spc="-50" dirty="0" smtClean="0"/>
              <a:t>と診断されたときは、出席停止となります。登校時には、治癒証明書が必要です。</a:t>
            </a:r>
            <a:endParaRPr kumimoji="1" lang="en-US" altLang="ja-JP" sz="1100" spc="-50" dirty="0" smtClean="0"/>
          </a:p>
        </p:txBody>
      </p:sp>
      <p:sp>
        <p:nvSpPr>
          <p:cNvPr id="96" name="テキスト ボックス 95"/>
          <p:cNvSpPr txBox="1"/>
          <p:nvPr/>
        </p:nvSpPr>
        <p:spPr>
          <a:xfrm>
            <a:off x="12629656" y="7570036"/>
            <a:ext cx="2107953" cy="338554"/>
          </a:xfrm>
          <a:prstGeom prst="rect">
            <a:avLst/>
          </a:prstGeom>
          <a:noFill/>
        </p:spPr>
        <p:txBody>
          <a:bodyPr wrap="square" rtlCol="0">
            <a:spAutoFit/>
          </a:bodyPr>
          <a:lstStyle/>
          <a:p>
            <a:pPr algn="ctr"/>
            <a:r>
              <a:rPr kumimoji="1" lang="ja-JP" altLang="en-US" sz="1600" dirty="0" smtClean="0">
                <a:solidFill>
                  <a:srgbClr val="00B050"/>
                </a:solidFill>
              </a:rPr>
              <a:t>特別支援教育</a:t>
            </a:r>
            <a:endParaRPr kumimoji="1" lang="ja-JP" altLang="en-US" sz="1600" dirty="0">
              <a:solidFill>
                <a:srgbClr val="00B050"/>
              </a:solidFill>
            </a:endParaRPr>
          </a:p>
        </p:txBody>
      </p:sp>
      <p:sp>
        <p:nvSpPr>
          <p:cNvPr id="99" name="正方形/長方形 98"/>
          <p:cNvSpPr/>
          <p:nvPr/>
        </p:nvSpPr>
        <p:spPr>
          <a:xfrm>
            <a:off x="12654121" y="7881193"/>
            <a:ext cx="1993106" cy="606004"/>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100" dirty="0" smtClean="0">
                <a:solidFill>
                  <a:schemeClr val="tx1"/>
                </a:solidFill>
                <a:latin typeface="ＤＦ平成明朝体W3" panose="02020309000000000000" pitchFamily="17" charset="-128"/>
                <a:ea typeface="ＤＦ平成明朝体W3" panose="02020309000000000000" pitchFamily="17" charset="-128"/>
              </a:rPr>
              <a:t>相談・申し込みの際は、　　　副校長・養護教諭にご連絡ください。</a:t>
            </a:r>
            <a:endParaRPr kumimoji="1" lang="ja-JP" altLang="en-US"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100" name="テキスト ボックス 99"/>
          <p:cNvSpPr txBox="1"/>
          <p:nvPr/>
        </p:nvSpPr>
        <p:spPr>
          <a:xfrm>
            <a:off x="12638471" y="8494242"/>
            <a:ext cx="2099138" cy="1426920"/>
          </a:xfrm>
          <a:prstGeom prst="rect">
            <a:avLst/>
          </a:prstGeom>
          <a:noFill/>
        </p:spPr>
        <p:txBody>
          <a:bodyPr wrap="square" lIns="36000" tIns="36000" rIns="72000" bIns="36000" rtlCol="0">
            <a:spAutoFit/>
          </a:bodyPr>
          <a:lstStyle/>
          <a:p>
            <a:pPr marL="171450" indent="-171450">
              <a:buFont typeface="ＭＳ Ｐゴシック" panose="020B0600070205080204" pitchFamily="50" charset="-128"/>
              <a:buChar char="○"/>
            </a:pPr>
            <a:r>
              <a:rPr kumimoji="1" lang="ja-JP" altLang="en-US" sz="1100" spc="-30" dirty="0" smtClean="0"/>
              <a:t>学校には、特別支援教室があります。指導を受けるための審査が必要です。</a:t>
            </a:r>
            <a:endParaRPr kumimoji="1" lang="en-US" altLang="ja-JP" sz="1100" spc="-30" dirty="0" smtClean="0"/>
          </a:p>
          <a:p>
            <a:pPr marL="171450" indent="-171450">
              <a:buFont typeface="ＭＳ Ｐゴシック" panose="020B0600070205080204" pitchFamily="50" charset="-128"/>
              <a:buChar char="○"/>
            </a:pPr>
            <a:r>
              <a:rPr kumimoji="1" lang="ja-JP" altLang="en-US" sz="1100" spc="-50" dirty="0" smtClean="0"/>
              <a:t>エンカレッジルームは、子供の気持ちを落ち着かせたり、その子にあった学習をする部屋です。</a:t>
            </a:r>
            <a:endParaRPr kumimoji="1" lang="en-US" altLang="ja-JP" sz="1100" spc="-50" dirty="0" smtClean="0"/>
          </a:p>
          <a:p>
            <a:pPr marL="171450" indent="-171450">
              <a:buFont typeface="ＭＳ Ｐゴシック" panose="020B0600070205080204" pitchFamily="50" charset="-128"/>
              <a:buChar char="○"/>
            </a:pPr>
            <a:r>
              <a:rPr lang="ja-JP" altLang="en-US" sz="1100" spc="-50"/>
              <a:t>月</a:t>
            </a:r>
            <a:r>
              <a:rPr kumimoji="1" lang="ja-JP" altLang="en-US" sz="1100" spc="-50" smtClean="0"/>
              <a:t>曜日</a:t>
            </a:r>
            <a:r>
              <a:rPr kumimoji="1" lang="ja-JP" altLang="en-US" sz="1100" spc="-50" dirty="0" smtClean="0"/>
              <a:t>にはスクールカウンセラーが出勤します。</a:t>
            </a:r>
            <a:endParaRPr kumimoji="1" lang="en-US" altLang="ja-JP" sz="1100" spc="-50" dirty="0" smtClean="0"/>
          </a:p>
        </p:txBody>
      </p:sp>
      <p:sp>
        <p:nvSpPr>
          <p:cNvPr id="101" name="テキスト ボックス 100"/>
          <p:cNvSpPr txBox="1"/>
          <p:nvPr/>
        </p:nvSpPr>
        <p:spPr>
          <a:xfrm>
            <a:off x="408056" y="7570036"/>
            <a:ext cx="2107953" cy="338554"/>
          </a:xfrm>
          <a:prstGeom prst="rect">
            <a:avLst/>
          </a:prstGeom>
          <a:noFill/>
        </p:spPr>
        <p:txBody>
          <a:bodyPr wrap="square" rtlCol="0">
            <a:spAutoFit/>
          </a:bodyPr>
          <a:lstStyle/>
          <a:p>
            <a:pPr algn="ctr"/>
            <a:r>
              <a:rPr lang="ja-JP" altLang="en-US" sz="1600" dirty="0" smtClean="0">
                <a:solidFill>
                  <a:srgbClr val="00B050"/>
                </a:solidFill>
              </a:rPr>
              <a:t>５</a:t>
            </a:r>
            <a:r>
              <a:rPr kumimoji="1" lang="ja-JP" altLang="en-US" sz="1600" dirty="0" smtClean="0">
                <a:solidFill>
                  <a:srgbClr val="00B050"/>
                </a:solidFill>
              </a:rPr>
              <a:t>年度 主な行事予定</a:t>
            </a:r>
            <a:endParaRPr kumimoji="1" lang="ja-JP" altLang="en-US" sz="1600" dirty="0">
              <a:solidFill>
                <a:srgbClr val="00B050"/>
              </a:solidFill>
            </a:endParaRPr>
          </a:p>
        </p:txBody>
      </p:sp>
      <p:sp>
        <p:nvSpPr>
          <p:cNvPr id="103" name="テキスト ボックス 102"/>
          <p:cNvSpPr txBox="1"/>
          <p:nvPr/>
        </p:nvSpPr>
        <p:spPr>
          <a:xfrm>
            <a:off x="407981" y="7851611"/>
            <a:ext cx="2099138" cy="2273306"/>
          </a:xfrm>
          <a:prstGeom prst="rect">
            <a:avLst/>
          </a:prstGeom>
          <a:noFill/>
        </p:spPr>
        <p:txBody>
          <a:bodyPr wrap="square" lIns="36000" tIns="36000" rIns="72000" bIns="36000" rtlCol="0">
            <a:spAutoFit/>
          </a:bodyPr>
          <a:lstStyle/>
          <a:p>
            <a:pPr marL="171450" indent="-171450" defTabSz="180000">
              <a:buFont typeface="Wingdings" panose="05000000000000000000" pitchFamily="2" charset="2"/>
              <a:buChar char="l"/>
            </a:pPr>
            <a:r>
              <a:rPr lang="ja-JP" altLang="en-US" sz="1100" dirty="0" smtClean="0"/>
              <a:t>保護者会</a:t>
            </a:r>
            <a:r>
              <a:rPr lang="en-US" altLang="ja-JP" sz="1100" dirty="0" smtClean="0"/>
              <a:t>4/13,7/13,  ,3/5</a:t>
            </a:r>
          </a:p>
          <a:p>
            <a:pPr marL="171450" indent="-171450" defTabSz="180000">
              <a:buFont typeface="Wingdings" panose="05000000000000000000" pitchFamily="2" charset="2"/>
              <a:buChar char="l"/>
            </a:pPr>
            <a:r>
              <a:rPr lang="ja-JP" altLang="en-US" sz="1100" dirty="0" smtClean="0"/>
              <a:t>個人</a:t>
            </a:r>
            <a:r>
              <a:rPr lang="ja-JP" altLang="en-US" sz="1100" dirty="0"/>
              <a:t>面談   </a:t>
            </a:r>
            <a:r>
              <a:rPr lang="en-US" altLang="ja-JP" sz="1100" dirty="0" smtClean="0"/>
              <a:t>4/17,18,19,20,21</a:t>
            </a:r>
          </a:p>
          <a:p>
            <a:pPr marL="171450" indent="-171450" defTabSz="180000">
              <a:buFont typeface="Wingdings" panose="05000000000000000000" pitchFamily="2" charset="2"/>
              <a:buChar char="l"/>
            </a:pPr>
            <a:r>
              <a:rPr lang="ja-JP" altLang="en-US" sz="1100" dirty="0" smtClean="0"/>
              <a:t>運動会  </a:t>
            </a:r>
            <a:r>
              <a:rPr lang="en-US" altLang="ja-JP" sz="1100" dirty="0" smtClean="0"/>
              <a:t>5/27</a:t>
            </a:r>
          </a:p>
          <a:p>
            <a:pPr marL="171450" indent="-171450" defTabSz="180000">
              <a:buFont typeface="Wingdings" panose="05000000000000000000" pitchFamily="2" charset="2"/>
              <a:buChar char="l"/>
            </a:pPr>
            <a:r>
              <a:rPr lang="ja-JP" altLang="en-US" sz="1100" dirty="0" smtClean="0"/>
              <a:t>一斉下校　</a:t>
            </a:r>
            <a:r>
              <a:rPr lang="en-US" altLang="ja-JP" sz="1100" dirty="0" smtClean="0"/>
              <a:t>6/12</a:t>
            </a:r>
            <a:r>
              <a:rPr lang="en-US" altLang="ja-JP" sz="1100" dirty="0"/>
              <a:t>	</a:t>
            </a:r>
            <a:endParaRPr lang="en-US" altLang="ja-JP" sz="1100" dirty="0" smtClean="0"/>
          </a:p>
          <a:p>
            <a:pPr marL="171450" indent="-171450" defTabSz="180000">
              <a:buFont typeface="Wingdings" panose="05000000000000000000" pitchFamily="2" charset="2"/>
              <a:buChar char="l"/>
            </a:pPr>
            <a:r>
              <a:rPr lang="ja-JP" altLang="en-US" sz="1100" dirty="0"/>
              <a:t>学校公開</a:t>
            </a:r>
            <a:r>
              <a:rPr lang="en-US" altLang="ja-JP" sz="1100" dirty="0" smtClean="0"/>
              <a:t>6/23,24,9/15,16</a:t>
            </a:r>
            <a:r>
              <a:rPr lang="en-US" altLang="ja-JP" sz="1100" dirty="0"/>
              <a:t>,</a:t>
            </a:r>
            <a:r>
              <a:rPr lang="en-US" altLang="ja-JP" sz="1100" dirty="0" smtClean="0"/>
              <a:t>2/3</a:t>
            </a:r>
          </a:p>
          <a:p>
            <a:pPr marL="171450" indent="-171450" defTabSz="180000">
              <a:buFont typeface="Wingdings" panose="05000000000000000000" pitchFamily="2" charset="2"/>
              <a:buChar char="l"/>
            </a:pPr>
            <a:r>
              <a:rPr lang="ja-JP" altLang="en-US" sz="1100" dirty="0" smtClean="0"/>
              <a:t>日光移動教室（６年）</a:t>
            </a:r>
            <a:r>
              <a:rPr lang="en-US" altLang="ja-JP" sz="1100" dirty="0" smtClean="0"/>
              <a:t>7/10-7/12</a:t>
            </a:r>
            <a:r>
              <a:rPr kumimoji="1" lang="en-US" altLang="ja-JP" sz="1100" dirty="0" smtClean="0"/>
              <a:t>              </a:t>
            </a:r>
          </a:p>
          <a:p>
            <a:pPr marL="171450" indent="-171450" defTabSz="180000">
              <a:buFont typeface="Wingdings" panose="05000000000000000000" pitchFamily="2" charset="2"/>
              <a:buChar char="l"/>
            </a:pPr>
            <a:r>
              <a:rPr kumimoji="1" lang="ja-JP" altLang="en-US" sz="1100" dirty="0" smtClean="0"/>
              <a:t>引き取り訓練</a:t>
            </a:r>
            <a:r>
              <a:rPr kumimoji="1" lang="en-US" altLang="ja-JP" sz="1100" dirty="0" smtClean="0"/>
              <a:t>	</a:t>
            </a:r>
            <a:r>
              <a:rPr lang="en-US" altLang="ja-JP" sz="1100" dirty="0" smtClean="0"/>
              <a:t>9</a:t>
            </a:r>
            <a:r>
              <a:rPr kumimoji="1" lang="en-US" altLang="ja-JP" sz="1100" dirty="0" smtClean="0"/>
              <a:t>/16</a:t>
            </a:r>
          </a:p>
          <a:p>
            <a:pPr marL="171450" indent="-171450" defTabSz="180000">
              <a:buFont typeface="Wingdings" panose="05000000000000000000" pitchFamily="2" charset="2"/>
              <a:buChar char="l"/>
            </a:pPr>
            <a:r>
              <a:rPr lang="ja-JP" altLang="en-US" sz="1100" dirty="0" smtClean="0"/>
              <a:t>音楽</a:t>
            </a:r>
            <a:r>
              <a:rPr lang="ja-JP" altLang="en-US" sz="1100" dirty="0"/>
              <a:t>会</a:t>
            </a:r>
            <a:r>
              <a:rPr lang="ja-JP" altLang="en-US" sz="1100" dirty="0" smtClean="0"/>
              <a:t>  </a:t>
            </a:r>
            <a:r>
              <a:rPr lang="en-US" altLang="ja-JP" sz="1100" dirty="0" smtClean="0"/>
              <a:t>11/11,12 </a:t>
            </a:r>
          </a:p>
          <a:p>
            <a:pPr marL="171450" indent="-171450" defTabSz="180000">
              <a:buFont typeface="Wingdings" panose="05000000000000000000" pitchFamily="2" charset="2"/>
              <a:buChar char="l"/>
            </a:pPr>
            <a:r>
              <a:rPr lang="ja-JP" altLang="en-US" sz="1100" dirty="0" smtClean="0"/>
              <a:t>体育</a:t>
            </a:r>
            <a:r>
              <a:rPr lang="ja-JP" altLang="en-US" sz="1100" dirty="0"/>
              <a:t>大会</a:t>
            </a:r>
            <a:r>
              <a:rPr lang="en-US" altLang="ja-JP" sz="1100" dirty="0" smtClean="0">
                <a:latin typeface="+mn-ea"/>
              </a:rPr>
              <a:t>(</a:t>
            </a:r>
            <a:r>
              <a:rPr lang="ja-JP" altLang="en-US" sz="1100" dirty="0" smtClean="0">
                <a:latin typeface="+mn-ea"/>
              </a:rPr>
              <a:t>６年</a:t>
            </a:r>
            <a:r>
              <a:rPr lang="en-US" altLang="ja-JP" sz="1100" dirty="0">
                <a:latin typeface="+mn-ea"/>
              </a:rPr>
              <a:t>)</a:t>
            </a:r>
            <a:r>
              <a:rPr lang="en-US" altLang="ja-JP" sz="1100" dirty="0"/>
              <a:t> </a:t>
            </a:r>
            <a:r>
              <a:rPr lang="en-US" altLang="ja-JP" sz="1100" dirty="0" smtClean="0"/>
              <a:t>10/16</a:t>
            </a:r>
          </a:p>
          <a:p>
            <a:pPr marL="171450" indent="-171450" defTabSz="180000">
              <a:buFont typeface="Wingdings" panose="05000000000000000000" pitchFamily="2" charset="2"/>
              <a:buChar char="l"/>
            </a:pPr>
            <a:r>
              <a:rPr kumimoji="1" lang="ja-JP" altLang="en-US" sz="1100" dirty="0" smtClean="0"/>
              <a:t>個人面談   </a:t>
            </a:r>
            <a:r>
              <a:rPr lang="en-US" altLang="ja-JP" sz="1100" dirty="0" smtClean="0"/>
              <a:t>12/11,12,13,14,15</a:t>
            </a:r>
            <a:endParaRPr kumimoji="1" lang="en-US" altLang="ja-JP" sz="1100" dirty="0" smtClean="0"/>
          </a:p>
          <a:p>
            <a:pPr marL="171450" indent="-171450" defTabSz="180000">
              <a:buFont typeface="Wingdings" panose="05000000000000000000" pitchFamily="2" charset="2"/>
              <a:buChar char="l"/>
            </a:pPr>
            <a:r>
              <a:rPr kumimoji="1" lang="ja-JP" altLang="en-US" sz="1100" dirty="0" smtClean="0">
                <a:latin typeface="Calibri 本文"/>
              </a:rPr>
              <a:t>ｳｨﾝﾀｰｽｸｰﾙ</a:t>
            </a:r>
            <a:r>
              <a:rPr lang="en-US" altLang="ja-JP" sz="1050" dirty="0" smtClean="0">
                <a:latin typeface="Calibri 本文"/>
              </a:rPr>
              <a:t>(</a:t>
            </a:r>
            <a:r>
              <a:rPr lang="ja-JP" altLang="en-US" sz="1050" dirty="0" smtClean="0">
                <a:latin typeface="Calibri 本文"/>
              </a:rPr>
              <a:t>５年</a:t>
            </a:r>
            <a:r>
              <a:rPr lang="en-US" altLang="ja-JP" sz="1050" dirty="0">
                <a:latin typeface="Calibri 本文"/>
              </a:rPr>
              <a:t>) </a:t>
            </a:r>
            <a:r>
              <a:rPr lang="en-US" altLang="ja-JP" sz="1100" dirty="0" smtClean="0"/>
              <a:t>2/8-2/10</a:t>
            </a:r>
            <a:endParaRPr kumimoji="1" lang="en-US" altLang="ja-JP" sz="1100" dirty="0" smtClean="0">
              <a:latin typeface="+mn-ea"/>
            </a:endParaRPr>
          </a:p>
          <a:p>
            <a:pPr marL="171450" indent="-171450" defTabSz="180000">
              <a:buFont typeface="Wingdings" panose="05000000000000000000" pitchFamily="2" charset="2"/>
              <a:buChar char="l"/>
            </a:pPr>
            <a:r>
              <a:rPr kumimoji="1" lang="ja-JP" altLang="en-US" sz="1100" dirty="0" smtClean="0"/>
              <a:t>卒業式</a:t>
            </a:r>
            <a:r>
              <a:rPr kumimoji="1" lang="en-US" altLang="ja-JP" sz="1100" dirty="0" smtClean="0"/>
              <a:t>	</a:t>
            </a:r>
            <a:r>
              <a:rPr lang="en-US" altLang="ja-JP" sz="1100" dirty="0" smtClean="0"/>
              <a:t>3</a:t>
            </a:r>
            <a:r>
              <a:rPr kumimoji="1" lang="en-US" altLang="ja-JP" sz="1100" dirty="0" smtClean="0"/>
              <a:t>/22 </a:t>
            </a:r>
            <a:r>
              <a:rPr kumimoji="1" lang="ja-JP" altLang="en-US" sz="1100" dirty="0" smtClean="0"/>
              <a:t>　</a:t>
            </a:r>
            <a:endParaRPr kumimoji="1" lang="en-US" altLang="ja-JP" sz="1100" dirty="0" smtClean="0"/>
          </a:p>
          <a:p>
            <a:pPr marL="171450" indent="-171450" defTabSz="180000">
              <a:buFont typeface="Wingdings" panose="05000000000000000000" pitchFamily="2" charset="2"/>
              <a:buChar char="l"/>
            </a:pPr>
            <a:r>
              <a:rPr kumimoji="1" lang="ja-JP" altLang="en-US" sz="1100" dirty="0" smtClean="0"/>
              <a:t>修了式 </a:t>
            </a:r>
            <a:r>
              <a:rPr lang="en-US" altLang="ja-JP" sz="1100" smtClean="0"/>
              <a:t>3</a:t>
            </a:r>
            <a:r>
              <a:rPr kumimoji="1" lang="en-US" altLang="ja-JP" sz="1100" smtClean="0"/>
              <a:t>/25</a:t>
            </a:r>
            <a:endParaRPr kumimoji="1" lang="en-US" altLang="ja-JP" sz="1100" dirty="0" smtClean="0"/>
          </a:p>
        </p:txBody>
      </p:sp>
    </p:spTree>
    <p:extLst>
      <p:ext uri="{BB962C8B-B14F-4D97-AF65-F5344CB8AC3E}">
        <p14:creationId xmlns:p14="http://schemas.microsoft.com/office/powerpoint/2010/main" val="2930890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968</TotalTime>
  <Words>1550</Words>
  <Application>Microsoft Office PowerPoint</Application>
  <PresentationFormat>ユーザー設定</PresentationFormat>
  <Paragraphs>169</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Calibri 本文</vt:lpstr>
      <vt:lpstr>ＤＦ平成明朝体W3</vt:lpstr>
      <vt:lpstr>ＤＨＰ行書体</vt:lpstr>
      <vt:lpstr>ＤＨＰ平成ゴシックW5</vt:lpstr>
      <vt:lpstr>HGP教科書体</vt:lpstr>
      <vt:lpstr>HG丸ｺﾞｼｯｸM-PRO</vt:lpstr>
      <vt:lpstr>ＭＳ Ｐゴシック</vt:lpstr>
      <vt:lpstr>MS Mincho</vt:lpstr>
      <vt:lpstr>Arial</vt:lpstr>
      <vt:lpstr>Calibri</vt:lpstr>
      <vt:lpstr>Calibri Light</vt:lpstr>
      <vt:lpstr>Wingdings</vt:lpstr>
      <vt:lpstr>Office テーマ</vt:lpstr>
      <vt:lpstr>PowerPoint プレゼンテーション</vt:lpstr>
    </vt:vector>
  </TitlesOfParts>
  <Company>葛飾区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葛飾区教育委員会</dc:creator>
  <cp:lastModifiedBy>山之内</cp:lastModifiedBy>
  <cp:revision>86</cp:revision>
  <cp:lastPrinted>2023-04-10T07:48:36Z</cp:lastPrinted>
  <dcterms:created xsi:type="dcterms:W3CDTF">2019-03-13T23:38:23Z</dcterms:created>
  <dcterms:modified xsi:type="dcterms:W3CDTF">2023-06-27T00:46:34Z</dcterms:modified>
</cp:coreProperties>
</file>