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12" autoAdjust="0"/>
    <p:restoredTop sz="94660"/>
  </p:normalViewPr>
  <p:slideViewPr>
    <p:cSldViewPr snapToGrid="0">
      <p:cViewPr>
        <p:scale>
          <a:sx n="90" d="100"/>
          <a:sy n="90" d="100"/>
        </p:scale>
        <p:origin x="117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F42D435-17C1-446D-81B5-F8849CC52204}" type="datetimeFigureOut">
              <a:rPr kumimoji="1" lang="ja-JP" altLang="en-US" smtClean="0"/>
              <a:t>2024/4/22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3769785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42D435-17C1-446D-81B5-F8849CC52204}" type="datetimeFigureOut">
              <a:rPr kumimoji="1" lang="ja-JP" altLang="en-US" smtClean="0"/>
              <a:t>2024/4/22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4045569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42D435-17C1-446D-81B5-F8849CC52204}" type="datetimeFigureOut">
              <a:rPr kumimoji="1" lang="ja-JP" altLang="en-US" smtClean="0"/>
              <a:t>2024/4/22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622750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42D435-17C1-446D-81B5-F8849CC52204}" type="datetimeFigureOut">
              <a:rPr kumimoji="1" lang="ja-JP" altLang="en-US" smtClean="0"/>
              <a:t>2024/4/22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3288880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F42D435-17C1-446D-81B5-F8849CC52204}" type="datetimeFigureOut">
              <a:rPr kumimoji="1" lang="ja-JP" altLang="en-US" smtClean="0"/>
              <a:t>2024/4/22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2936340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F42D435-17C1-446D-81B5-F8849CC52204}" type="datetimeFigureOut">
              <a:rPr kumimoji="1" lang="ja-JP" altLang="en-US" smtClean="0"/>
              <a:t>2024/4/22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544238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F42D435-17C1-446D-81B5-F8849CC52204}" type="datetimeFigureOut">
              <a:rPr kumimoji="1" lang="ja-JP" altLang="en-US" smtClean="0"/>
              <a:t>2024/4/22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2674572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F42D435-17C1-446D-81B5-F8849CC52204}" type="datetimeFigureOut">
              <a:rPr kumimoji="1" lang="ja-JP" altLang="en-US" smtClean="0"/>
              <a:t>2024/4/22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1553453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42D435-17C1-446D-81B5-F8849CC52204}" type="datetimeFigureOut">
              <a:rPr kumimoji="1" lang="ja-JP" altLang="en-US" smtClean="0"/>
              <a:t>2024/4/22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3162563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42D435-17C1-446D-81B5-F8849CC52204}" type="datetimeFigureOut">
              <a:rPr kumimoji="1" lang="ja-JP" altLang="en-US" smtClean="0"/>
              <a:t>2024/4/22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4161677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42D435-17C1-446D-81B5-F8849CC52204}" type="datetimeFigureOut">
              <a:rPr kumimoji="1" lang="ja-JP" altLang="en-US" smtClean="0"/>
              <a:t>2024/4/22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4075341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42D435-17C1-446D-81B5-F8849CC52204}" type="datetimeFigureOut">
              <a:rPr kumimoji="1" lang="ja-JP" altLang="en-US" smtClean="0"/>
              <a:t>2024/4/22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38535014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a:extLst>
              <a:ext uri="{FF2B5EF4-FFF2-40B4-BE49-F238E27FC236}">
                <a16:creationId xmlns:a16="http://schemas.microsoft.com/office/drawing/2014/main" id="{D0BD75F3-E5EA-4F99-AE62-6D7B3B708AC9}"/>
              </a:ext>
            </a:extLst>
          </p:cNvPr>
          <p:cNvGraphicFramePr>
            <a:graphicFrameLocks noGrp="1"/>
          </p:cNvGraphicFramePr>
          <p:nvPr>
            <p:extLst>
              <p:ext uri="{D42A27DB-BD31-4B8C-83A1-F6EECF244321}">
                <p14:modId xmlns:p14="http://schemas.microsoft.com/office/powerpoint/2010/main" val="1492864201"/>
              </p:ext>
            </p:extLst>
          </p:nvPr>
        </p:nvGraphicFramePr>
        <p:xfrm>
          <a:off x="2" y="1241001"/>
          <a:ext cx="9143998" cy="5577840"/>
        </p:xfrm>
        <a:graphic>
          <a:graphicData uri="http://schemas.openxmlformats.org/drawingml/2006/table">
            <a:tbl>
              <a:tblPr firstRow="1" firstCol="1" bandRow="1">
                <a:tableStyleId>{5940675A-B579-460E-94D1-54222C63F5DA}</a:tableStyleId>
              </a:tblPr>
              <a:tblGrid>
                <a:gridCol w="798439">
                  <a:extLst>
                    <a:ext uri="{9D8B030D-6E8A-4147-A177-3AD203B41FA5}">
                      <a16:colId xmlns:a16="http://schemas.microsoft.com/office/drawing/2014/main" val="2020109271"/>
                    </a:ext>
                  </a:extLst>
                </a:gridCol>
                <a:gridCol w="2412136">
                  <a:extLst>
                    <a:ext uri="{9D8B030D-6E8A-4147-A177-3AD203B41FA5}">
                      <a16:colId xmlns:a16="http://schemas.microsoft.com/office/drawing/2014/main" val="4022566540"/>
                    </a:ext>
                  </a:extLst>
                </a:gridCol>
                <a:gridCol w="3052002">
                  <a:extLst>
                    <a:ext uri="{9D8B030D-6E8A-4147-A177-3AD203B41FA5}">
                      <a16:colId xmlns:a16="http://schemas.microsoft.com/office/drawing/2014/main" val="259651842"/>
                    </a:ext>
                  </a:extLst>
                </a:gridCol>
                <a:gridCol w="2881421">
                  <a:extLst>
                    <a:ext uri="{9D8B030D-6E8A-4147-A177-3AD203B41FA5}">
                      <a16:colId xmlns:a16="http://schemas.microsoft.com/office/drawing/2014/main" val="1101428818"/>
                    </a:ext>
                  </a:extLst>
                </a:gridCol>
              </a:tblGrid>
              <a:tr h="177743">
                <a:tc gridSpan="4">
                  <a:txBody>
                    <a:bodyPr/>
                    <a:lstStyle/>
                    <a:p>
                      <a:pPr lvl="0" algn="ctr">
                        <a:buNone/>
                      </a:pPr>
                      <a:r>
                        <a:rPr lang="ja-JP" altLang="en-US" sz="1200" b="0" i="0" u="none" strike="noStrike" kern="100" noProof="0" dirty="0">
                          <a:effectLst/>
                        </a:rPr>
                        <a:t>目標達成に向けた取組</a:t>
                      </a:r>
                    </a:p>
                  </a:txBody>
                  <a:tcPr marL="58240" marR="58240" marT="0" marB="0" anchor="ctr">
                    <a:lnL w="12700">
                      <a:solidFill>
                        <a:schemeClr val="tx1"/>
                      </a:solidFill>
                    </a:lnL>
                    <a:lnR w="12700">
                      <a:solidFill>
                        <a:schemeClr val="tx1"/>
                      </a:solidFill>
                    </a:lnR>
                    <a:lnT w="12700">
                      <a:solidFill>
                        <a:schemeClr val="tx1"/>
                      </a:solidFill>
                    </a:lnT>
                    <a:lnB w="12700">
                      <a:solidFill>
                        <a:schemeClr val="tx1"/>
                      </a:solidFill>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50258699"/>
                  </a:ext>
                </a:extLst>
              </a:tr>
              <a:tr h="177743">
                <a:tc>
                  <a:txBody>
                    <a:bodyPr/>
                    <a:lstStyle/>
                    <a:p>
                      <a:pPr algn="ctr"/>
                      <a:r>
                        <a:rPr lang="ja-JP" altLang="en-US" sz="900" kern="100" dirty="0">
                          <a:effectLst/>
                          <a:latin typeface="+mn-ea"/>
                          <a:ea typeface="+mn-ea"/>
                          <a:cs typeface="Times New Roman"/>
                        </a:rPr>
                        <a:t>３つの観点</a:t>
                      </a:r>
                      <a:endParaRPr lang="ja-JP" sz="900" kern="100" dirty="0">
                        <a:effectLst/>
                        <a:latin typeface="+mn-ea"/>
                        <a:ea typeface="+mn-ea"/>
                        <a:cs typeface="Times New Roman"/>
                      </a:endParaRPr>
                    </a:p>
                  </a:txBody>
                  <a:tcPr marL="58240" marR="58240" marT="0" marB="0" anchor="ctr">
                    <a:lnL w="12700">
                      <a:solidFill>
                        <a:schemeClr val="tx1"/>
                      </a:solidFill>
                    </a:lnL>
                    <a:lnR w="12700">
                      <a:solidFill>
                        <a:schemeClr val="tx1"/>
                      </a:solidFill>
                    </a:lnR>
                    <a:lnT w="12700">
                      <a:solidFill>
                        <a:schemeClr val="tx1"/>
                      </a:solidFill>
                    </a:lnT>
                    <a:lnB w="12700">
                      <a:solidFill>
                        <a:schemeClr val="tx1"/>
                      </a:solidFill>
                    </a:lnB>
                    <a:solidFill>
                      <a:schemeClr val="accent1">
                        <a:lumMod val="40000"/>
                        <a:lumOff val="60000"/>
                      </a:schemeClr>
                    </a:solidFill>
                  </a:tcPr>
                </a:tc>
                <a:tc>
                  <a:txBody>
                    <a:bodyPr/>
                    <a:lstStyle/>
                    <a:p>
                      <a:pPr algn="ctr"/>
                      <a:r>
                        <a:rPr lang="ja-JP" altLang="en-US" sz="1200" kern="100" dirty="0">
                          <a:effectLst/>
                          <a:latin typeface="+mn-ea"/>
                          <a:ea typeface="+mn-ea"/>
                          <a:cs typeface="+mn-cs"/>
                        </a:rPr>
                        <a:t>教員の指導力向上</a:t>
                      </a:r>
                      <a:endParaRPr lang="ja-JP" sz="1200" kern="100" dirty="0">
                        <a:effectLst/>
                        <a:latin typeface="+mn-ea"/>
                        <a:ea typeface="+mn-ea"/>
                        <a:cs typeface="Times New Roman"/>
                      </a:endParaRPr>
                    </a:p>
                  </a:txBody>
                  <a:tcPr marL="58240" marR="58240" marT="0" marB="0" anchor="ct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ja-JP" altLang="en-US" sz="1200" kern="100" dirty="0">
                          <a:effectLst/>
                          <a:latin typeface="+mn-ea"/>
                          <a:ea typeface="+mn-ea"/>
                        </a:rPr>
                        <a:t>基礎学力の保障</a:t>
                      </a:r>
                      <a:endParaRPr lang="en-US" altLang="ja-JP" sz="1200" kern="100" dirty="0">
                        <a:effectLst/>
                        <a:latin typeface="+mn-ea"/>
                        <a:ea typeface="+mn-ea"/>
                      </a:endParaRPr>
                    </a:p>
                  </a:txBody>
                  <a:tcPr marL="58240" marR="58240" marT="0" marB="0" anchor="ctr">
                    <a:lnL w="12700">
                      <a:solidFill>
                        <a:schemeClr val="tx1"/>
                      </a:solidFill>
                    </a:lnL>
                    <a:lnR w="12700">
                      <a:solidFill>
                        <a:schemeClr val="tx1"/>
                      </a:solidFill>
                    </a:lnR>
                    <a:lnT w="12700">
                      <a:solidFill>
                        <a:schemeClr val="tx1"/>
                      </a:solidFill>
                    </a:lnT>
                    <a:lnB w="12700">
                      <a:solidFill>
                        <a:schemeClr val="tx1"/>
                      </a:solidFill>
                    </a:lnB>
                    <a:solidFill>
                      <a:schemeClr val="accent1">
                        <a:lumMod val="40000"/>
                        <a:lumOff val="60000"/>
                      </a:schemeClr>
                    </a:solidFill>
                  </a:tcPr>
                </a:tc>
                <a:tc>
                  <a:txBody>
                    <a:bodyPr/>
                    <a:lstStyle/>
                    <a:p>
                      <a:pPr algn="ctr"/>
                      <a:r>
                        <a:rPr lang="ja-JP" altLang="en-US" sz="1200" kern="100" dirty="0">
                          <a:effectLst/>
                          <a:latin typeface="+mn-ea"/>
                          <a:ea typeface="+mn-ea"/>
                          <a:cs typeface="Times New Roman"/>
                        </a:rPr>
                        <a:t>学習習慣の確立</a:t>
                      </a:r>
                      <a:endParaRPr lang="ja-JP" sz="1200" kern="100" dirty="0">
                        <a:effectLst/>
                        <a:latin typeface="+mn-ea"/>
                        <a:ea typeface="+mn-ea"/>
                        <a:cs typeface="Times New Roman"/>
                      </a:endParaRPr>
                    </a:p>
                  </a:txBody>
                  <a:tcPr marL="58240" marR="58240" marT="0" marB="0" anchor="ctr">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76203774"/>
                  </a:ext>
                </a:extLst>
              </a:tr>
              <a:tr h="2666146">
                <a:tc>
                  <a:txBody>
                    <a:bodyPr/>
                    <a:lstStyle/>
                    <a:p>
                      <a:pPr algn="ctr"/>
                      <a:r>
                        <a:rPr kumimoji="1" lang="ja-JP" altLang="en-US" sz="1100" b="1" dirty="0">
                          <a:solidFill>
                            <a:schemeClr val="tx1"/>
                          </a:solidFill>
                        </a:rPr>
                        <a:t>学校全体の取組</a:t>
                      </a:r>
                    </a:p>
                  </a:txBody>
                  <a:tcPr marL="58240" marR="58240" marT="0" marB="0" anchor="ctr">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altLang="ja-JP" sz="900" b="1" kern="100" dirty="0">
                          <a:effectLst/>
                          <a:latin typeface="ＭＳ 明朝" panose="02020609040205080304" pitchFamily="17" charset="-128"/>
                          <a:ea typeface="ＭＳ 明朝" panose="02020609040205080304" pitchFamily="17" charset="-128"/>
                          <a:cs typeface="Times New Roman" panose="02020603050405020304" pitchFamily="18" charset="0"/>
                        </a:rPr>
                        <a:t>○教員の授業力、実践力の向上をめざした授業研修の推進</a:t>
                      </a:r>
                      <a:endPar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rPr>
                        <a:t>・学年等の枠を超えて</a:t>
                      </a:r>
                      <a:r>
                        <a:rPr lang="ja-JP" alt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各個人が課題とする</a:t>
                      </a:r>
                      <a:r>
                        <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rPr>
                        <a:t>テーマ別に分科会を構成し、チームで教材研究・授業準備を進め、研究授業を実施する。</a:t>
                      </a:r>
                    </a:p>
                    <a:p>
                      <a:pPr algn="just">
                        <a:spcAft>
                          <a:spcPts val="0"/>
                        </a:spcAft>
                      </a:pPr>
                      <a:r>
                        <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rPr>
                        <a:t>・分科会での活動を通し、ベテラン・中堅教員が若手教員を指導・育成する。</a:t>
                      </a:r>
                    </a:p>
                    <a:p>
                      <a:pPr algn="just">
                        <a:spcAft>
                          <a:spcPts val="0"/>
                        </a:spcAft>
                      </a:pPr>
                      <a:r>
                        <a:rPr lang="ja-JP" altLang="ja-JP" sz="900" b="1" kern="100" dirty="0">
                          <a:effectLst/>
                          <a:latin typeface="ＭＳ 明朝" panose="02020609040205080304" pitchFamily="17" charset="-128"/>
                          <a:ea typeface="ＭＳ 明朝" panose="02020609040205080304" pitchFamily="17" charset="-128"/>
                          <a:cs typeface="Times New Roman" panose="02020603050405020304" pitchFamily="18" charset="0"/>
                        </a:rPr>
                        <a:t>○ＩＣＴ研修の実施</a:t>
                      </a:r>
                      <a:endPar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rPr>
                        <a:t>・タブレット端末の授業、学力向上の取組での効果的な活用をめざした研修を計画的に実施する。</a:t>
                      </a:r>
                    </a:p>
                    <a:p>
                      <a:pPr algn="just">
                        <a:spcAft>
                          <a:spcPts val="0"/>
                        </a:spcAft>
                      </a:pPr>
                      <a:r>
                        <a:rPr lang="ja-JP" altLang="ja-JP" sz="900" b="1" kern="100" dirty="0">
                          <a:effectLst/>
                          <a:latin typeface="ＭＳ 明朝" panose="02020609040205080304" pitchFamily="17" charset="-128"/>
                          <a:ea typeface="ＭＳ 明朝" panose="02020609040205080304" pitchFamily="17" charset="-128"/>
                          <a:cs typeface="Times New Roman" panose="02020603050405020304" pitchFamily="18" charset="0"/>
                        </a:rPr>
                        <a:t>○若手教員の指導・育成</a:t>
                      </a:r>
                      <a:endPar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rPr>
                        <a:t>・１，２，３年次の教員を中心とした研修を毎月</a:t>
                      </a:r>
                      <a:r>
                        <a:rPr lang="ja-JP" alt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２回</a:t>
                      </a:r>
                      <a:r>
                        <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rPr>
                        <a:t>実施する。</a:t>
                      </a:r>
                    </a:p>
                    <a:p>
                      <a:pPr algn="just">
                        <a:spcAft>
                          <a:spcPts val="0"/>
                        </a:spcAft>
                      </a:pPr>
                      <a:r>
                        <a:rPr lang="ja-JP" altLang="ja-JP" sz="900" b="1" kern="100" dirty="0">
                          <a:effectLst/>
                          <a:latin typeface="ＭＳ 明朝" panose="02020609040205080304" pitchFamily="17" charset="-128"/>
                          <a:ea typeface="ＭＳ 明朝" panose="02020609040205080304" pitchFamily="17" charset="-128"/>
                          <a:cs typeface="Times New Roman" panose="02020603050405020304" pitchFamily="18" charset="0"/>
                        </a:rPr>
                        <a:t>○教科担任制等の推進</a:t>
                      </a:r>
                      <a:endPar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r>
                        <a:rPr lang="ja-JP" altLang="ja-JP" sz="900" dirty="0">
                          <a:effectLst/>
                          <a:latin typeface="ＭＳ 明朝" panose="02020609040205080304" pitchFamily="17" charset="-128"/>
                          <a:ea typeface="ＭＳ 明朝" panose="02020609040205080304" pitchFamily="17" charset="-128"/>
                          <a:cs typeface="Times New Roman" panose="02020603050405020304" pitchFamily="18" charset="0"/>
                        </a:rPr>
                        <a:t>・</a:t>
                      </a:r>
                      <a:r>
                        <a:rPr kumimoji="1" lang="ja-JP" altLang="ja-JP" sz="900" kern="1200" dirty="0">
                          <a:solidFill>
                            <a:schemeClr val="tx1"/>
                          </a:solidFill>
                          <a:effectLst/>
                          <a:latin typeface="ＭＳ 明朝" panose="02020609040205080304" pitchFamily="17" charset="-128"/>
                          <a:ea typeface="ＭＳ 明朝" panose="02020609040205080304" pitchFamily="17" charset="-128"/>
                          <a:cs typeface="+mn-cs"/>
                        </a:rPr>
                        <a:t>教科担任制、交換授業、合同授業などを実施し、</a:t>
                      </a:r>
                      <a:r>
                        <a:rPr lang="ja-JP" altLang="ja-JP" sz="900" dirty="0">
                          <a:effectLst/>
                          <a:latin typeface="ＭＳ 明朝" panose="02020609040205080304" pitchFamily="17" charset="-128"/>
                          <a:ea typeface="ＭＳ 明朝" panose="02020609040205080304" pitchFamily="17" charset="-128"/>
                          <a:cs typeface="Times New Roman" panose="02020603050405020304" pitchFamily="18" charset="0"/>
                        </a:rPr>
                        <a:t>より深く教材研究を行ったり、繰り返し授業を実施したりすることを通して指導力向上を図る。</a:t>
                      </a:r>
                      <a:endParaRPr lang="ja-JP" altLang="ja-JP" sz="900" kern="100" dirty="0">
                        <a:effectLst/>
                        <a:latin typeface="ＭＳ 明朝" panose="02020609040205080304" pitchFamily="17" charset="-128"/>
                        <a:ea typeface="ＭＳ 明朝" panose="02020609040205080304" pitchFamily="17" charset="-128"/>
                      </a:endParaRPr>
                    </a:p>
                    <a:p>
                      <a:pPr marL="154940" indent="-133350" algn="l"/>
                      <a:endParaRPr lang="en-US" altLang="ja-JP" sz="900" kern="100" dirty="0">
                        <a:effectLst/>
                        <a:latin typeface="+mn-ea"/>
                        <a:ea typeface="+mn-ea"/>
                      </a:endParaRPr>
                    </a:p>
                  </a:txBody>
                  <a:tcPr marL="58240" marR="582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900" b="1" kern="1200" dirty="0">
                          <a:solidFill>
                            <a:schemeClr val="tx1"/>
                          </a:solidFill>
                          <a:effectLst/>
                          <a:latin typeface="ＭＳ 明朝" panose="02020609040205080304" pitchFamily="17" charset="-128"/>
                          <a:ea typeface="ＭＳ 明朝" panose="02020609040205080304" pitchFamily="17" charset="-128"/>
                          <a:cs typeface="+mn-cs"/>
                        </a:rPr>
                        <a:t>○全校一斉朝学習の実施</a:t>
                      </a:r>
                      <a:endParaRPr kumimoji="1" lang="ja-JP" altLang="ja-JP" sz="900" kern="1200" dirty="0">
                        <a:solidFill>
                          <a:schemeClr val="tx1"/>
                        </a:solidFill>
                        <a:effectLst/>
                        <a:latin typeface="ＭＳ 明朝" panose="02020609040205080304" pitchFamily="17" charset="-128"/>
                        <a:ea typeface="ＭＳ 明朝" panose="02020609040205080304" pitchFamily="17" charset="-128"/>
                        <a:cs typeface="+mn-cs"/>
                      </a:endParaRPr>
                    </a:p>
                    <a:p>
                      <a:r>
                        <a:rPr kumimoji="1" lang="ja-JP" altLang="ja-JP" sz="900" kern="1200" dirty="0">
                          <a:solidFill>
                            <a:schemeClr val="tx1"/>
                          </a:solidFill>
                          <a:effectLst/>
                          <a:latin typeface="ＭＳ 明朝" panose="02020609040205080304" pitchFamily="17" charset="-128"/>
                          <a:ea typeface="ＭＳ 明朝" panose="02020609040205080304" pitchFamily="17" charset="-128"/>
                          <a:cs typeface="+mn-cs"/>
                        </a:rPr>
                        <a:t>・</a:t>
                      </a:r>
                      <a:r>
                        <a:rPr kumimoji="1" lang="ja-JP" altLang="en-US" sz="900" kern="1200" dirty="0">
                          <a:solidFill>
                            <a:schemeClr val="tx1"/>
                          </a:solidFill>
                          <a:effectLst/>
                          <a:latin typeface="ＭＳ 明朝" panose="02020609040205080304" pitchFamily="17" charset="-128"/>
                          <a:ea typeface="ＭＳ 明朝" panose="02020609040205080304" pitchFamily="17" charset="-128"/>
                          <a:cs typeface="+mn-cs"/>
                        </a:rPr>
                        <a:t>東京ベーシックドリル、アルバルク東京、タ</a:t>
                      </a:r>
                      <a:r>
                        <a:rPr kumimoji="1" lang="ja-JP" altLang="ja-JP" sz="900" kern="1200" dirty="0">
                          <a:solidFill>
                            <a:schemeClr val="tx1"/>
                          </a:solidFill>
                          <a:effectLst/>
                          <a:latin typeface="ＭＳ 明朝" panose="02020609040205080304" pitchFamily="17" charset="-128"/>
                          <a:ea typeface="ＭＳ 明朝" panose="02020609040205080304" pitchFamily="17" charset="-128"/>
                          <a:cs typeface="+mn-cs"/>
                        </a:rPr>
                        <a:t>ブレット端末</a:t>
                      </a:r>
                      <a:r>
                        <a:rPr kumimoji="1" lang="ja-JP" altLang="en-US" sz="900" kern="1200" dirty="0">
                          <a:solidFill>
                            <a:schemeClr val="tx1"/>
                          </a:solidFill>
                          <a:effectLst/>
                          <a:latin typeface="ＭＳ 明朝" panose="02020609040205080304" pitchFamily="17" charset="-128"/>
                          <a:ea typeface="ＭＳ 明朝" panose="02020609040205080304" pitchFamily="17" charset="-128"/>
                          <a:cs typeface="+mn-cs"/>
                        </a:rPr>
                        <a:t>（</a:t>
                      </a:r>
                      <a:r>
                        <a:rPr kumimoji="1" lang="ja-JP" altLang="ja-JP" sz="900" kern="1200" dirty="0">
                          <a:solidFill>
                            <a:schemeClr val="tx1"/>
                          </a:solidFill>
                          <a:effectLst/>
                          <a:latin typeface="ＭＳ 明朝" panose="02020609040205080304" pitchFamily="17" charset="-128"/>
                          <a:ea typeface="ＭＳ 明朝" panose="02020609040205080304" pitchFamily="17" charset="-128"/>
                          <a:cs typeface="+mn-cs"/>
                        </a:rPr>
                        <a:t>ミラ</a:t>
                      </a:r>
                      <a:r>
                        <a:rPr kumimoji="1" lang="ja-JP" altLang="en-US" sz="900" kern="1200" dirty="0">
                          <a:solidFill>
                            <a:schemeClr val="tx1"/>
                          </a:solidFill>
                          <a:effectLst/>
                          <a:latin typeface="ＭＳ 明朝" panose="02020609040205080304" pitchFamily="17" charset="-128"/>
                          <a:ea typeface="ＭＳ 明朝" panose="02020609040205080304" pitchFamily="17" charset="-128"/>
                          <a:cs typeface="+mn-cs"/>
                        </a:rPr>
                        <a:t>イ</a:t>
                      </a:r>
                      <a:r>
                        <a:rPr kumimoji="1" lang="ja-JP" altLang="ja-JP" sz="900" kern="1200" dirty="0">
                          <a:solidFill>
                            <a:schemeClr val="tx1"/>
                          </a:solidFill>
                          <a:effectLst/>
                          <a:latin typeface="ＭＳ 明朝" panose="02020609040205080304" pitchFamily="17" charset="-128"/>
                          <a:ea typeface="ＭＳ 明朝" panose="02020609040205080304" pitchFamily="17" charset="-128"/>
                          <a:cs typeface="+mn-cs"/>
                        </a:rPr>
                        <a:t>シード</a:t>
                      </a:r>
                      <a:r>
                        <a:rPr kumimoji="1" lang="ja-JP" altLang="en-US" sz="900" kern="1200" dirty="0">
                          <a:solidFill>
                            <a:schemeClr val="tx1"/>
                          </a:solidFill>
                          <a:effectLst/>
                          <a:latin typeface="ＭＳ 明朝" panose="02020609040205080304" pitchFamily="17" charset="-128"/>
                          <a:ea typeface="ＭＳ 明朝" panose="02020609040205080304" pitchFamily="17" charset="-128"/>
                          <a:cs typeface="+mn-cs"/>
                        </a:rPr>
                        <a:t>）</a:t>
                      </a:r>
                      <a:r>
                        <a:rPr kumimoji="1" lang="ja-JP" altLang="ja-JP" sz="900" kern="1200" dirty="0">
                          <a:solidFill>
                            <a:schemeClr val="tx1"/>
                          </a:solidFill>
                          <a:effectLst/>
                          <a:latin typeface="ＭＳ 明朝" panose="02020609040205080304" pitchFamily="17" charset="-128"/>
                          <a:ea typeface="ＭＳ 明朝" panose="02020609040205080304" pitchFamily="17" charset="-128"/>
                          <a:cs typeface="+mn-cs"/>
                        </a:rPr>
                        <a:t>などを活用し、基礎的な学習に集中して取り組む時間を設定する。</a:t>
                      </a:r>
                    </a:p>
                    <a:p>
                      <a:r>
                        <a:rPr kumimoji="1" lang="ja-JP" altLang="ja-JP" sz="900" b="1" kern="1200" dirty="0">
                          <a:solidFill>
                            <a:schemeClr val="tx1"/>
                          </a:solidFill>
                          <a:effectLst/>
                          <a:latin typeface="ＭＳ 明朝" panose="02020609040205080304" pitchFamily="17" charset="-128"/>
                          <a:ea typeface="ＭＳ 明朝" panose="02020609040205080304" pitchFamily="17" charset="-128"/>
                          <a:cs typeface="+mn-cs"/>
                        </a:rPr>
                        <a:t>○教職員による放課後補習（ステップアップ学習）の実施</a:t>
                      </a:r>
                      <a:endParaRPr kumimoji="1" lang="ja-JP" altLang="ja-JP" sz="900" kern="1200" dirty="0">
                        <a:solidFill>
                          <a:schemeClr val="tx1"/>
                        </a:solidFill>
                        <a:effectLst/>
                        <a:latin typeface="ＭＳ 明朝" panose="02020609040205080304" pitchFamily="17" charset="-128"/>
                        <a:ea typeface="ＭＳ 明朝" panose="02020609040205080304" pitchFamily="17" charset="-128"/>
                        <a:cs typeface="+mn-cs"/>
                      </a:endParaRPr>
                    </a:p>
                    <a:p>
                      <a:r>
                        <a:rPr kumimoji="1" lang="ja-JP" altLang="ja-JP" sz="900" kern="1200" dirty="0">
                          <a:solidFill>
                            <a:schemeClr val="tx1"/>
                          </a:solidFill>
                          <a:effectLst/>
                          <a:latin typeface="ＭＳ 明朝" panose="02020609040205080304" pitchFamily="17" charset="-128"/>
                          <a:ea typeface="ＭＳ 明朝" panose="02020609040205080304" pitchFamily="17" charset="-128"/>
                          <a:cs typeface="+mn-cs"/>
                        </a:rPr>
                        <a:t>・</a:t>
                      </a:r>
                      <a:r>
                        <a:rPr kumimoji="1" lang="ja-JP" altLang="en-US" sz="900" kern="1200" dirty="0">
                          <a:solidFill>
                            <a:schemeClr val="tx1"/>
                          </a:solidFill>
                          <a:effectLst/>
                          <a:latin typeface="ＭＳ 明朝" panose="02020609040205080304" pitchFamily="17" charset="-128"/>
                          <a:ea typeface="ＭＳ 明朝" panose="02020609040205080304" pitchFamily="17" charset="-128"/>
                          <a:cs typeface="+mn-cs"/>
                        </a:rPr>
                        <a:t>学習を苦手としている</a:t>
                      </a:r>
                      <a:r>
                        <a:rPr kumimoji="1" lang="ja-JP" altLang="ja-JP" sz="900" kern="1200" dirty="0">
                          <a:solidFill>
                            <a:schemeClr val="tx1"/>
                          </a:solidFill>
                          <a:effectLst/>
                          <a:latin typeface="ＭＳ 明朝" panose="02020609040205080304" pitchFamily="17" charset="-128"/>
                          <a:ea typeface="ＭＳ 明朝" panose="02020609040205080304" pitchFamily="17" charset="-128"/>
                          <a:cs typeface="+mn-cs"/>
                        </a:rPr>
                        <a:t>児童を中心として、教職員が一人一人の課題に応じた補習を実施する。</a:t>
                      </a:r>
                    </a:p>
                    <a:p>
                      <a:r>
                        <a:rPr kumimoji="1" lang="ja-JP" altLang="ja-JP" sz="900" kern="1200" dirty="0">
                          <a:solidFill>
                            <a:schemeClr val="tx1"/>
                          </a:solidFill>
                          <a:effectLst/>
                          <a:latin typeface="ＭＳ 明朝" panose="02020609040205080304" pitchFamily="17" charset="-128"/>
                          <a:ea typeface="ＭＳ 明朝" panose="02020609040205080304" pitchFamily="17" charset="-128"/>
                          <a:cs typeface="+mn-cs"/>
                        </a:rPr>
                        <a:t>・補習の状況を踏まえて、授業での個別指導等の改善・充実を図る。</a:t>
                      </a:r>
                    </a:p>
                    <a:p>
                      <a:r>
                        <a:rPr kumimoji="1" lang="ja-JP" altLang="ja-JP" sz="900" b="1" kern="1200" dirty="0">
                          <a:solidFill>
                            <a:schemeClr val="tx1"/>
                          </a:solidFill>
                          <a:effectLst/>
                          <a:latin typeface="ＭＳ 明朝" panose="02020609040205080304" pitchFamily="17" charset="-128"/>
                          <a:ea typeface="ＭＳ 明朝" panose="02020609040205080304" pitchFamily="17" charset="-128"/>
                          <a:cs typeface="+mn-cs"/>
                        </a:rPr>
                        <a:t>○民間補習の活用</a:t>
                      </a:r>
                      <a:endParaRPr kumimoji="1" lang="ja-JP" altLang="ja-JP" sz="900" kern="1200" dirty="0">
                        <a:solidFill>
                          <a:schemeClr val="tx1"/>
                        </a:solidFill>
                        <a:effectLst/>
                        <a:latin typeface="ＭＳ 明朝" panose="02020609040205080304" pitchFamily="17" charset="-128"/>
                        <a:ea typeface="ＭＳ 明朝" panose="02020609040205080304" pitchFamily="17" charset="-128"/>
                        <a:cs typeface="+mn-cs"/>
                      </a:endParaRPr>
                    </a:p>
                    <a:p>
                      <a:r>
                        <a:rPr kumimoji="1" lang="ja-JP" altLang="ja-JP" sz="900" kern="1200" dirty="0">
                          <a:solidFill>
                            <a:schemeClr val="tx1"/>
                          </a:solidFill>
                          <a:effectLst/>
                          <a:latin typeface="ＭＳ 明朝" panose="02020609040205080304" pitchFamily="17" charset="-128"/>
                          <a:ea typeface="ＭＳ 明朝" panose="02020609040205080304" pitchFamily="17" charset="-128"/>
                          <a:cs typeface="+mn-cs"/>
                        </a:rPr>
                        <a:t>・</a:t>
                      </a:r>
                      <a:r>
                        <a:rPr kumimoji="1" lang="ja-JP" altLang="en-US" sz="900" kern="1200" dirty="0">
                          <a:solidFill>
                            <a:schemeClr val="tx1"/>
                          </a:solidFill>
                          <a:effectLst/>
                          <a:latin typeface="ＭＳ 明朝" panose="02020609040205080304" pitchFamily="17" charset="-128"/>
                          <a:ea typeface="ＭＳ 明朝" panose="02020609040205080304" pitchFamily="17" charset="-128"/>
                          <a:cs typeface="+mn-cs"/>
                        </a:rPr>
                        <a:t>学習を苦手としている</a:t>
                      </a:r>
                      <a:r>
                        <a:rPr kumimoji="1" lang="ja-JP" altLang="ja-JP" sz="900" kern="1200" dirty="0">
                          <a:solidFill>
                            <a:schemeClr val="tx1"/>
                          </a:solidFill>
                          <a:effectLst/>
                          <a:latin typeface="ＭＳ 明朝" panose="02020609040205080304" pitchFamily="17" charset="-128"/>
                          <a:ea typeface="ＭＳ 明朝" panose="02020609040205080304" pitchFamily="17" charset="-128"/>
                          <a:cs typeface="+mn-cs"/>
                        </a:rPr>
                        <a:t>児童を中心として補習を実施する。</a:t>
                      </a:r>
                    </a:p>
                    <a:p>
                      <a:r>
                        <a:rPr kumimoji="1" lang="ja-JP" altLang="ja-JP" sz="900" kern="1200" dirty="0">
                          <a:solidFill>
                            <a:schemeClr val="tx1"/>
                          </a:solidFill>
                          <a:effectLst/>
                          <a:latin typeface="ＭＳ 明朝" panose="02020609040205080304" pitchFamily="17" charset="-128"/>
                          <a:ea typeface="ＭＳ 明朝" panose="02020609040205080304" pitchFamily="17" charset="-128"/>
                          <a:cs typeface="+mn-cs"/>
                        </a:rPr>
                        <a:t>・補習の状況を踏まえて、授業での個別指導等の改善・充実を図る。</a:t>
                      </a:r>
                    </a:p>
                    <a:p>
                      <a:r>
                        <a:rPr kumimoji="1" lang="ja-JP" altLang="ja-JP" sz="900" b="1" kern="1200" dirty="0">
                          <a:solidFill>
                            <a:schemeClr val="tx1"/>
                          </a:solidFill>
                          <a:effectLst/>
                          <a:latin typeface="ＭＳ 明朝" panose="02020609040205080304" pitchFamily="17" charset="-128"/>
                          <a:ea typeface="ＭＳ 明朝" panose="02020609040205080304" pitchFamily="17" charset="-128"/>
                          <a:cs typeface="+mn-cs"/>
                        </a:rPr>
                        <a:t>○</a:t>
                      </a:r>
                      <a:r>
                        <a:rPr kumimoji="1" lang="ja-JP" altLang="en-US" sz="900" b="1" kern="1200" dirty="0">
                          <a:solidFill>
                            <a:schemeClr val="tx1"/>
                          </a:solidFill>
                          <a:effectLst/>
                          <a:latin typeface="ＭＳ 明朝" panose="02020609040205080304" pitchFamily="17" charset="-128"/>
                          <a:ea typeface="ＭＳ 明朝" panose="02020609040205080304" pitchFamily="17" charset="-128"/>
                          <a:cs typeface="+mn-cs"/>
                        </a:rPr>
                        <a:t>学力調査の活用</a:t>
                      </a:r>
                      <a:endParaRPr kumimoji="1" lang="ja-JP" altLang="ja-JP" sz="900" kern="1200" dirty="0">
                        <a:solidFill>
                          <a:schemeClr val="tx1"/>
                        </a:solidFill>
                        <a:effectLst/>
                        <a:latin typeface="ＭＳ 明朝" panose="02020609040205080304" pitchFamily="17" charset="-128"/>
                        <a:ea typeface="ＭＳ 明朝" panose="02020609040205080304" pitchFamily="17" charset="-128"/>
                        <a:cs typeface="+mn-cs"/>
                      </a:endParaRPr>
                    </a:p>
                    <a:p>
                      <a:r>
                        <a:rPr kumimoji="1" lang="ja-JP" altLang="ja-JP" sz="900" kern="1200" dirty="0">
                          <a:solidFill>
                            <a:schemeClr val="tx1"/>
                          </a:solidFill>
                          <a:effectLst/>
                          <a:latin typeface="ＭＳ 明朝" panose="02020609040205080304" pitchFamily="17" charset="-128"/>
                          <a:ea typeface="ＭＳ 明朝" panose="02020609040205080304" pitchFamily="17" charset="-128"/>
                          <a:cs typeface="+mn-cs"/>
                        </a:rPr>
                        <a:t>・</a:t>
                      </a:r>
                      <a:r>
                        <a:rPr kumimoji="1" lang="ja-JP" altLang="en-US" sz="900" kern="1200" dirty="0">
                          <a:solidFill>
                            <a:schemeClr val="tx1"/>
                          </a:solidFill>
                          <a:effectLst/>
                          <a:latin typeface="ＭＳ 明朝" panose="02020609040205080304" pitchFamily="17" charset="-128"/>
                          <a:ea typeface="ＭＳ 明朝" panose="02020609040205080304" pitchFamily="17" charset="-128"/>
                          <a:cs typeface="+mn-cs"/>
                        </a:rPr>
                        <a:t>全国及び区独自の学力調査を活用し、目標をもって調査に臨んだり、結果をもとに自分の学習の状況を把握し、改善・発展に向けた取組を考え、実践したりすることを支援する</a:t>
                      </a:r>
                      <a:r>
                        <a:rPr kumimoji="1" lang="ja-JP" altLang="ja-JP" sz="900" kern="1200" dirty="0">
                          <a:solidFill>
                            <a:schemeClr val="tx1"/>
                          </a:solidFill>
                          <a:effectLst/>
                          <a:latin typeface="ＭＳ 明朝" panose="02020609040205080304" pitchFamily="17" charset="-128"/>
                          <a:ea typeface="ＭＳ 明朝" panose="02020609040205080304" pitchFamily="17" charset="-128"/>
                          <a:cs typeface="+mn-cs"/>
                        </a:rPr>
                        <a:t>。</a:t>
                      </a:r>
                      <a:endParaRPr lang="en-US" altLang="ja-JP" sz="900" kern="100" dirty="0">
                        <a:effectLst/>
                        <a:latin typeface="+mn-ea"/>
                        <a:ea typeface="+mn-ea"/>
                      </a:endParaRPr>
                    </a:p>
                  </a:txBody>
                  <a:tcPr marL="58240" marR="58240" marT="0" marB="0">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altLang="ja-JP" sz="900" b="1" kern="100" dirty="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altLang="en-US" sz="900" b="1" kern="100" dirty="0">
                          <a:effectLst/>
                          <a:latin typeface="ＭＳ 明朝" panose="02020609040205080304" pitchFamily="17" charset="-128"/>
                          <a:ea typeface="ＭＳ 明朝" panose="02020609040205080304" pitchFamily="17" charset="-128"/>
                          <a:cs typeface="Times New Roman" panose="02020603050405020304" pitchFamily="18" charset="0"/>
                        </a:rPr>
                        <a:t>自ら進んで取り組む場面の充実</a:t>
                      </a:r>
                      <a:endPar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alt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児童自ら課題を設定したり、学習内容・方法を考えたりする場面を意図的、計画的に取り入れ、一人一人への支援を充実する。</a:t>
                      </a:r>
                      <a:endParaRPr lang="en-US"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・自己採点や学習の振り返りの場面を充実させるなどして、次の学習に向けた意欲の向上を図る。</a:t>
                      </a:r>
                      <a:endPar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900" b="1" kern="100" dirty="0">
                          <a:effectLst/>
                          <a:latin typeface="ＭＳ 明朝" panose="02020609040205080304" pitchFamily="17" charset="-128"/>
                          <a:ea typeface="ＭＳ 明朝" panose="02020609040205080304" pitchFamily="17" charset="-128"/>
                          <a:cs typeface="Times New Roman" panose="02020603050405020304" pitchFamily="18" charset="0"/>
                        </a:rPr>
                        <a:t>○「二葛西小の学習ルール」</a:t>
                      </a:r>
                      <a:r>
                        <a:rPr lang="ja-JP" altLang="en-US" sz="900" b="1" kern="100" dirty="0">
                          <a:effectLst/>
                          <a:latin typeface="ＭＳ 明朝" panose="02020609040205080304" pitchFamily="17" charset="-128"/>
                          <a:ea typeface="ＭＳ 明朝" panose="02020609040205080304" pitchFamily="17" charset="-128"/>
                          <a:cs typeface="Times New Roman" panose="02020603050405020304" pitchFamily="18" charset="0"/>
                        </a:rPr>
                        <a:t>など</a:t>
                      </a:r>
                      <a:r>
                        <a:rPr lang="ja-JP" altLang="ja-JP" sz="900" b="1" kern="100" dirty="0">
                          <a:effectLst/>
                          <a:latin typeface="ＭＳ 明朝" panose="02020609040205080304" pitchFamily="17" charset="-128"/>
                          <a:ea typeface="ＭＳ 明朝" panose="02020609040205080304" pitchFamily="17" charset="-128"/>
                          <a:cs typeface="Times New Roman" panose="02020603050405020304" pitchFamily="18" charset="0"/>
                        </a:rPr>
                        <a:t>の徹底</a:t>
                      </a:r>
                      <a:endPar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rPr>
                        <a:t>・学校での学び方の基本を理解させるとともに、こうした内容を自分で意識し、自分で振り返り、自分で取り組んでいく姿勢を伸ばしていく。</a:t>
                      </a:r>
                    </a:p>
                    <a:p>
                      <a:pPr algn="just">
                        <a:spcAft>
                          <a:spcPts val="0"/>
                        </a:spcAft>
                      </a:pPr>
                      <a:r>
                        <a:rPr lang="ja-JP" altLang="ja-JP" sz="900" b="1" kern="100" dirty="0">
                          <a:effectLst/>
                          <a:latin typeface="ＭＳ 明朝" panose="02020609040205080304" pitchFamily="17" charset="-128"/>
                          <a:ea typeface="ＭＳ 明朝" panose="02020609040205080304" pitchFamily="17" charset="-128"/>
                          <a:cs typeface="Times New Roman" panose="02020603050405020304" pitchFamily="18" charset="0"/>
                        </a:rPr>
                        <a:t>○低学年からの学習習慣の確立</a:t>
                      </a:r>
                      <a:endPar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rPr>
                        <a:t>・就学前保護者会や入学後の保護者会などを通して低学年からの学習習慣確立の重要性をていねいに説明し、家庭と連携しながら取組を進める。</a:t>
                      </a:r>
                    </a:p>
                    <a:p>
                      <a:pPr algn="just">
                        <a:spcAft>
                          <a:spcPts val="0"/>
                        </a:spcAft>
                      </a:pPr>
                      <a:r>
                        <a:rPr lang="ja-JP" altLang="ja-JP" sz="900" b="1" kern="100" dirty="0">
                          <a:effectLst/>
                          <a:latin typeface="ＭＳ 明朝" panose="02020609040205080304" pitchFamily="17" charset="-128"/>
                          <a:ea typeface="ＭＳ 明朝" panose="02020609040205080304" pitchFamily="17" charset="-128"/>
                          <a:cs typeface="Times New Roman" panose="02020603050405020304" pitchFamily="18" charset="0"/>
                        </a:rPr>
                        <a:t>○目標に向かって取り組む経験の充実</a:t>
                      </a:r>
                      <a:endPar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rPr>
                        <a:t>・学習面に限らず、体力テストや学校行事などにおいても目標をもって取り組み、実施後の振り返りを通して自分のよさに気付き、自ら進んで取り組もうとする意欲の向上を図る。</a:t>
                      </a:r>
                    </a:p>
                    <a:p>
                      <a:pPr algn="just"/>
                      <a:endParaRPr lang="en-US" altLang="ja-JP" sz="900" kern="100" dirty="0">
                        <a:effectLst/>
                        <a:latin typeface="+mn-ea"/>
                        <a:ea typeface="+mn-ea"/>
                      </a:endParaRPr>
                    </a:p>
                  </a:txBody>
                  <a:tcPr marL="58240" marR="58240" marT="0" marB="0">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6585166"/>
                  </a:ext>
                </a:extLst>
              </a:tr>
              <a:tr h="1466380">
                <a:tc>
                  <a:txBody>
                    <a:bodyPr/>
                    <a:lstStyle/>
                    <a:p>
                      <a:pPr algn="ctr"/>
                      <a:r>
                        <a:rPr kumimoji="1" lang="ja-JP" altLang="en-US" sz="1100" b="1" dirty="0">
                          <a:solidFill>
                            <a:schemeClr val="tx1"/>
                          </a:solidFill>
                        </a:rPr>
                        <a:t>特に支援が必要な児童・生徒への手立て</a:t>
                      </a:r>
                    </a:p>
                  </a:txBody>
                  <a:tcPr marL="58240" marR="58240" marT="0" marB="0" anchor="ctr">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altLang="ja-JP" sz="900" b="1" kern="100" dirty="0">
                          <a:effectLst/>
                          <a:latin typeface="ＭＳ 明朝" panose="02020609040205080304" pitchFamily="17" charset="-128"/>
                          <a:ea typeface="ＭＳ 明朝" panose="02020609040205080304" pitchFamily="17" charset="-128"/>
                          <a:cs typeface="Times New Roman" panose="02020603050405020304" pitchFamily="18" charset="0"/>
                        </a:rPr>
                        <a:t>○不適応対策委員会の推進</a:t>
                      </a:r>
                      <a:endPar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alt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支援が必要な児童について、</a:t>
                      </a:r>
                      <a:r>
                        <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rPr>
                        <a:t>委員会において学力</a:t>
                      </a:r>
                      <a:r>
                        <a:rPr lang="ja-JP" alt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向上</a:t>
                      </a:r>
                      <a:r>
                        <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rPr>
                        <a:t>を視点とした実態把握、課題の洗い出し</a:t>
                      </a:r>
                      <a:r>
                        <a:rPr lang="ja-JP" alt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を行い</a:t>
                      </a:r>
                      <a:r>
                        <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alt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支援の</a:t>
                      </a:r>
                      <a:r>
                        <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rPr>
                        <a:t>方策の立案、実践後の検証をなども行い、指導力の向上を図る。</a:t>
                      </a:r>
                    </a:p>
                    <a:p>
                      <a:pPr algn="just">
                        <a:spcAft>
                          <a:spcPts val="0"/>
                        </a:spcAft>
                      </a:pPr>
                      <a:r>
                        <a:rPr lang="ja-JP" altLang="ja-JP" sz="900" b="1" kern="100" dirty="0">
                          <a:effectLst/>
                          <a:latin typeface="ＭＳ 明朝" panose="02020609040205080304" pitchFamily="17" charset="-128"/>
                          <a:ea typeface="ＭＳ 明朝" panose="02020609040205080304" pitchFamily="17" charset="-128"/>
                          <a:cs typeface="Times New Roman" panose="02020603050405020304" pitchFamily="18" charset="0"/>
                        </a:rPr>
                        <a:t>○関係教職員の連携強化</a:t>
                      </a:r>
                      <a:endPar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r>
                        <a:rPr lang="ja-JP" altLang="ja-JP" sz="900" dirty="0">
                          <a:effectLst/>
                          <a:latin typeface="ＭＳ 明朝" panose="02020609040205080304" pitchFamily="17" charset="-128"/>
                          <a:ea typeface="ＭＳ 明朝" panose="02020609040205080304" pitchFamily="17" charset="-128"/>
                          <a:cs typeface="Times New Roman" panose="02020603050405020304" pitchFamily="18" charset="0"/>
                        </a:rPr>
                        <a:t>・スクールカウンセラー、特別支援教室巡回</a:t>
                      </a:r>
                      <a:r>
                        <a:rPr lang="ja-JP" altLang="en-US" sz="900" dirty="0">
                          <a:effectLst/>
                          <a:latin typeface="ＭＳ 明朝" panose="02020609040205080304" pitchFamily="17" charset="-128"/>
                          <a:ea typeface="ＭＳ 明朝" panose="02020609040205080304" pitchFamily="17" charset="-128"/>
                          <a:cs typeface="Times New Roman" panose="02020603050405020304" pitchFamily="18" charset="0"/>
                        </a:rPr>
                        <a:t>指導</a:t>
                      </a:r>
                      <a:r>
                        <a:rPr lang="ja-JP" altLang="ja-JP" sz="900" dirty="0">
                          <a:effectLst/>
                          <a:latin typeface="ＭＳ 明朝" panose="02020609040205080304" pitchFamily="17" charset="-128"/>
                          <a:ea typeface="ＭＳ 明朝" panose="02020609040205080304" pitchFamily="17" charset="-128"/>
                          <a:cs typeface="Times New Roman" panose="02020603050405020304" pitchFamily="18" charset="0"/>
                        </a:rPr>
                        <a:t>教員及び専門員、介助員等と学級担任や学年主任の連携を密にし、組織的な指導・支援を進め、教員の指導力を高める。</a:t>
                      </a:r>
                      <a:endPar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endParaRPr lang="ja-JP" sz="900" kern="100" dirty="0">
                        <a:effectLst/>
                        <a:latin typeface="+mn-ea"/>
                        <a:ea typeface="+mn-ea"/>
                        <a:cs typeface="Times New Roman" panose="02020603050405020304" pitchFamily="18" charset="0"/>
                      </a:endParaRPr>
                    </a:p>
                  </a:txBody>
                  <a:tcPr marL="58240" marR="582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altLang="ja-JP" sz="900" b="1" kern="100" dirty="0">
                          <a:effectLst/>
                          <a:latin typeface="ＭＳ 明朝" panose="02020609040205080304" pitchFamily="17" charset="-128"/>
                          <a:ea typeface="ＭＳ 明朝" panose="02020609040205080304" pitchFamily="17" charset="-128"/>
                          <a:cs typeface="Times New Roman" panose="02020603050405020304" pitchFamily="18" charset="0"/>
                        </a:rPr>
                        <a:t>○個別指導の充実</a:t>
                      </a:r>
                      <a:endPar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rPr>
                        <a:t>・授業で練習問題に取り組む場面や朝学習の時間などを中心に、担任等による個別指導を実施する。</a:t>
                      </a:r>
                    </a:p>
                    <a:p>
                      <a:pPr algn="just">
                        <a:spcAft>
                          <a:spcPts val="0"/>
                        </a:spcAft>
                      </a:pPr>
                      <a:r>
                        <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rPr>
                        <a:t>・１年から３年については、学年アシスタントが授業の補助に入り、児童の支援にあたる。</a:t>
                      </a:r>
                    </a:p>
                    <a:p>
                      <a:pPr algn="just">
                        <a:spcAft>
                          <a:spcPts val="0"/>
                        </a:spcAft>
                      </a:pPr>
                      <a:r>
                        <a:rPr lang="ja-JP" altLang="ja-JP" sz="900" b="1" kern="100" dirty="0">
                          <a:effectLst/>
                          <a:latin typeface="ＭＳ 明朝" panose="02020609040205080304" pitchFamily="17" charset="-128"/>
                          <a:ea typeface="ＭＳ 明朝" panose="02020609040205080304" pitchFamily="17" charset="-128"/>
                          <a:cs typeface="Times New Roman" panose="02020603050405020304" pitchFamily="18" charset="0"/>
                        </a:rPr>
                        <a:t>○放課後補習の活用</a:t>
                      </a:r>
                      <a:endPar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rPr>
                        <a:t>・教職員及び民間の補習を積極的に活用する。</a:t>
                      </a:r>
                    </a:p>
                    <a:p>
                      <a:pPr algn="just">
                        <a:spcAft>
                          <a:spcPts val="0"/>
                        </a:spcAft>
                      </a:pPr>
                      <a:r>
                        <a:rPr lang="ja-JP" altLang="ja-JP" sz="900" b="1" kern="100" dirty="0">
                          <a:effectLst/>
                          <a:latin typeface="ＭＳ 明朝" panose="02020609040205080304" pitchFamily="17" charset="-128"/>
                          <a:ea typeface="ＭＳ 明朝" panose="02020609040205080304" pitchFamily="17" charset="-128"/>
                          <a:cs typeface="Times New Roman" panose="02020603050405020304" pitchFamily="18" charset="0"/>
                        </a:rPr>
                        <a:t>○家庭との連携強化</a:t>
                      </a:r>
                      <a:endPar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rPr>
                        <a:t>・個人面談や保護者会をはじめ実態や課題、目標や当面の取組などを共通理解し、家庭学習の充実を支援する。</a:t>
                      </a:r>
                      <a:endParaRPr lang="ja-JP" altLang="en-US" sz="900" kern="100" dirty="0">
                        <a:effectLst/>
                        <a:latin typeface="+mn-ea"/>
                        <a:ea typeface="+mn-ea"/>
                      </a:endParaRPr>
                    </a:p>
                  </a:txBody>
                  <a:tcPr marL="58240" marR="582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900" b="1" kern="1200" dirty="0">
                          <a:solidFill>
                            <a:schemeClr val="tx1"/>
                          </a:solidFill>
                          <a:effectLst/>
                          <a:latin typeface="ＭＳ 明朝" panose="02020609040205080304" pitchFamily="17" charset="-128"/>
                          <a:ea typeface="ＭＳ 明朝" panose="02020609040205080304" pitchFamily="17" charset="-128"/>
                          <a:cs typeface="+mn-cs"/>
                        </a:rPr>
                        <a:t>○個別指導の充実</a:t>
                      </a:r>
                      <a:endParaRPr kumimoji="1" lang="ja-JP" altLang="ja-JP" sz="900" kern="1200" dirty="0">
                        <a:solidFill>
                          <a:schemeClr val="tx1"/>
                        </a:solidFill>
                        <a:effectLst/>
                        <a:latin typeface="ＭＳ 明朝" panose="02020609040205080304" pitchFamily="17" charset="-128"/>
                        <a:ea typeface="ＭＳ 明朝" panose="02020609040205080304" pitchFamily="17" charset="-128"/>
                        <a:cs typeface="+mn-cs"/>
                      </a:endParaRPr>
                    </a:p>
                    <a:p>
                      <a:r>
                        <a:rPr kumimoji="1" lang="ja-JP" altLang="ja-JP" sz="900" kern="1200" dirty="0">
                          <a:solidFill>
                            <a:schemeClr val="tx1"/>
                          </a:solidFill>
                          <a:effectLst/>
                          <a:latin typeface="ＭＳ 明朝" panose="02020609040205080304" pitchFamily="17" charset="-128"/>
                          <a:ea typeface="ＭＳ 明朝" panose="02020609040205080304" pitchFamily="17" charset="-128"/>
                          <a:cs typeface="+mn-cs"/>
                        </a:rPr>
                        <a:t>・学習内容だけでなく、学習に向かう姿勢や習慣についても個別の声かけ、支援を充実する。</a:t>
                      </a:r>
                    </a:p>
                    <a:p>
                      <a:r>
                        <a:rPr kumimoji="1" lang="ja-JP" altLang="ja-JP" sz="900" b="1" kern="1200" dirty="0">
                          <a:solidFill>
                            <a:schemeClr val="tx1"/>
                          </a:solidFill>
                          <a:effectLst/>
                          <a:latin typeface="ＭＳ 明朝" panose="02020609040205080304" pitchFamily="17" charset="-128"/>
                          <a:ea typeface="ＭＳ 明朝" panose="02020609040205080304" pitchFamily="17" charset="-128"/>
                          <a:cs typeface="+mn-cs"/>
                        </a:rPr>
                        <a:t>○関係教職員の連携強化</a:t>
                      </a:r>
                      <a:endParaRPr kumimoji="1" lang="ja-JP" altLang="ja-JP" sz="900" kern="1200" dirty="0">
                        <a:solidFill>
                          <a:schemeClr val="tx1"/>
                        </a:solidFill>
                        <a:effectLst/>
                        <a:latin typeface="ＭＳ 明朝" panose="02020609040205080304" pitchFamily="17" charset="-128"/>
                        <a:ea typeface="ＭＳ 明朝" panose="02020609040205080304" pitchFamily="17" charset="-128"/>
                        <a:cs typeface="+mn-cs"/>
                      </a:endParaRPr>
                    </a:p>
                    <a:p>
                      <a:r>
                        <a:rPr kumimoji="1" lang="ja-JP" altLang="ja-JP" sz="900" kern="1200" dirty="0">
                          <a:solidFill>
                            <a:schemeClr val="tx1"/>
                          </a:solidFill>
                          <a:effectLst/>
                          <a:latin typeface="ＭＳ 明朝" panose="02020609040205080304" pitchFamily="17" charset="-128"/>
                          <a:ea typeface="ＭＳ 明朝" panose="02020609040205080304" pitchFamily="17" charset="-128"/>
                          <a:cs typeface="+mn-cs"/>
                        </a:rPr>
                        <a:t>・スクールカウンセラー、特別支援教室巡回教員及び専門員、介助員等と学級担任や学年主任の連携を密にし、見通しをもちながらスモールステップでの指導を進める。</a:t>
                      </a:r>
                    </a:p>
                    <a:p>
                      <a:r>
                        <a:rPr kumimoji="1" lang="ja-JP" altLang="ja-JP" sz="900" b="1" kern="1200" dirty="0">
                          <a:solidFill>
                            <a:schemeClr val="tx1"/>
                          </a:solidFill>
                          <a:effectLst/>
                          <a:latin typeface="ＭＳ 明朝" panose="02020609040205080304" pitchFamily="17" charset="-128"/>
                          <a:ea typeface="ＭＳ 明朝" panose="02020609040205080304" pitchFamily="17" charset="-128"/>
                          <a:cs typeface="+mn-cs"/>
                        </a:rPr>
                        <a:t>○家庭との連携強化</a:t>
                      </a:r>
                      <a:endParaRPr kumimoji="1" lang="ja-JP" altLang="ja-JP" sz="900" kern="1200" dirty="0">
                        <a:solidFill>
                          <a:schemeClr val="tx1"/>
                        </a:solidFill>
                        <a:effectLst/>
                        <a:latin typeface="ＭＳ 明朝" panose="02020609040205080304" pitchFamily="17" charset="-128"/>
                        <a:ea typeface="ＭＳ 明朝" panose="02020609040205080304" pitchFamily="17" charset="-128"/>
                        <a:cs typeface="+mn-cs"/>
                      </a:endParaRPr>
                    </a:p>
                    <a:p>
                      <a:r>
                        <a:rPr kumimoji="1" lang="ja-JP" altLang="ja-JP" sz="900" kern="1200" dirty="0">
                          <a:solidFill>
                            <a:schemeClr val="tx1"/>
                          </a:solidFill>
                          <a:effectLst/>
                          <a:latin typeface="ＭＳ 明朝" panose="02020609040205080304" pitchFamily="17" charset="-128"/>
                          <a:ea typeface="ＭＳ 明朝" panose="02020609040205080304" pitchFamily="17" charset="-128"/>
                          <a:cs typeface="+mn-cs"/>
                        </a:rPr>
                        <a:t>・個人面談や保護者会をはじめ実態や課題、目標や当面の取組などを共通理解し、指導・支援を展開する。</a:t>
                      </a:r>
                      <a:endParaRPr lang="ja-JP" sz="900" kern="100" dirty="0">
                        <a:effectLst/>
                        <a:latin typeface="+mn-ea"/>
                        <a:ea typeface="+mn-ea"/>
                        <a:cs typeface="Times New Roman" panose="02020603050405020304" pitchFamily="18" charset="0"/>
                      </a:endParaRPr>
                    </a:p>
                  </a:txBody>
                  <a:tcPr marL="58240" marR="582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5073816"/>
                  </a:ext>
                </a:extLst>
              </a:tr>
              <a:tr h="933151">
                <a:tc>
                  <a:txBody>
                    <a:bodyPr/>
                    <a:lstStyle/>
                    <a:p>
                      <a:pPr algn="ctr"/>
                      <a:r>
                        <a:rPr lang="ja-JP" altLang="en-US" sz="1100" b="1" dirty="0">
                          <a:solidFill>
                            <a:schemeClr val="tx1"/>
                          </a:solidFill>
                        </a:rPr>
                        <a:t>成果指標</a:t>
                      </a:r>
                    </a:p>
                  </a:txBody>
                  <a:tcPr marL="58240" marR="58240" marT="0" marB="0" anchor="ctr">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rPr>
                        <a:t>・「授業が分かりやすい」という児童９０％以上</a:t>
                      </a:r>
                    </a:p>
                    <a:p>
                      <a:pPr algn="just">
                        <a:spcAft>
                          <a:spcPts val="0"/>
                        </a:spcAft>
                      </a:pPr>
                      <a:r>
                        <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rPr>
                        <a:t>・「資質・能力の向上に努めている」という教員９</a:t>
                      </a:r>
                      <a:r>
                        <a:rPr lang="ja-JP" alt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０</a:t>
                      </a:r>
                      <a:r>
                        <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rPr>
                        <a:t>％以上</a:t>
                      </a:r>
                    </a:p>
                    <a:p>
                      <a:pPr algn="just">
                        <a:spcAft>
                          <a:spcPts val="0"/>
                        </a:spcAft>
                      </a:pPr>
                      <a:r>
                        <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rPr>
                        <a:t>・「授業の工夫がなされている」という教員９０％以上</a:t>
                      </a:r>
                    </a:p>
                    <a:p>
                      <a:pPr algn="just"/>
                      <a:endParaRPr lang="en-US" altLang="ja-JP" sz="900" kern="100" dirty="0">
                        <a:effectLst/>
                        <a:latin typeface="+mn-ea"/>
                        <a:ea typeface="+mn-ea"/>
                      </a:endParaRPr>
                    </a:p>
                  </a:txBody>
                  <a:tcPr marL="58240" marR="582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900" kern="1200" dirty="0">
                          <a:solidFill>
                            <a:schemeClr val="tx1"/>
                          </a:solidFill>
                          <a:effectLst/>
                          <a:latin typeface="ＭＳ 明朝" panose="02020609040205080304" pitchFamily="17" charset="-128"/>
                          <a:ea typeface="ＭＳ 明朝" panose="02020609040205080304" pitchFamily="17" charset="-128"/>
                          <a:cs typeface="+mn-cs"/>
                        </a:rPr>
                        <a:t>・「漢字や計算などの基礎的な力を身に付けている」という保護者８５％以上</a:t>
                      </a:r>
                    </a:p>
                    <a:p>
                      <a:r>
                        <a:rPr kumimoji="1" lang="ja-JP" altLang="ja-JP" sz="900" kern="1200" dirty="0">
                          <a:solidFill>
                            <a:schemeClr val="tx1"/>
                          </a:solidFill>
                          <a:effectLst/>
                          <a:latin typeface="ＭＳ 明朝" panose="02020609040205080304" pitchFamily="17" charset="-128"/>
                          <a:ea typeface="ＭＳ 明朝" panose="02020609040205080304" pitchFamily="17" charset="-128"/>
                          <a:cs typeface="+mn-cs"/>
                        </a:rPr>
                        <a:t>・「基礎的・基本的な学力が定着している」という教員</a:t>
                      </a:r>
                      <a:r>
                        <a:rPr kumimoji="1" lang="ja-JP" altLang="en-US" sz="900" kern="1200" dirty="0">
                          <a:solidFill>
                            <a:schemeClr val="tx1"/>
                          </a:solidFill>
                          <a:effectLst/>
                          <a:latin typeface="ＭＳ 明朝" panose="02020609040205080304" pitchFamily="17" charset="-128"/>
                          <a:ea typeface="ＭＳ 明朝" panose="02020609040205080304" pitchFamily="17" charset="-128"/>
                          <a:cs typeface="+mn-cs"/>
                        </a:rPr>
                        <a:t>７</a:t>
                      </a:r>
                      <a:r>
                        <a:rPr kumimoji="1" lang="ja-JP" altLang="ja-JP" sz="900" kern="1200" dirty="0">
                          <a:solidFill>
                            <a:schemeClr val="tx1"/>
                          </a:solidFill>
                          <a:effectLst/>
                          <a:latin typeface="ＭＳ 明朝" panose="02020609040205080304" pitchFamily="17" charset="-128"/>
                          <a:ea typeface="ＭＳ 明朝" panose="02020609040205080304" pitchFamily="17" charset="-128"/>
                          <a:cs typeface="+mn-cs"/>
                        </a:rPr>
                        <a:t>０％以上</a:t>
                      </a:r>
                      <a:endParaRPr kumimoji="1" lang="en-US" altLang="ja-JP" sz="900" kern="1200" dirty="0">
                        <a:solidFill>
                          <a:schemeClr val="tx1"/>
                        </a:solidFill>
                        <a:effectLst/>
                        <a:latin typeface="ＭＳ 明朝" panose="02020609040205080304" pitchFamily="17" charset="-128"/>
                        <a:ea typeface="ＭＳ 明朝" panose="02020609040205080304" pitchFamily="17" charset="-128"/>
                        <a:cs typeface="+mn-cs"/>
                      </a:endParaRPr>
                    </a:p>
                    <a:p>
                      <a:r>
                        <a:rPr kumimoji="1" lang="ja-JP" altLang="en-US" sz="900" kern="1200" dirty="0">
                          <a:solidFill>
                            <a:schemeClr val="tx1"/>
                          </a:solidFill>
                          <a:effectLst/>
                          <a:latin typeface="ＭＳ 明朝" panose="02020609040205080304" pitchFamily="17" charset="-128"/>
                          <a:ea typeface="ＭＳ 明朝" panose="02020609040205080304" pitchFamily="17" charset="-128"/>
                          <a:cs typeface="+mn-cs"/>
                        </a:rPr>
                        <a:t>・自校ＡＢ層の割合、国語６０％、算数６０％以上</a:t>
                      </a:r>
                      <a:endParaRPr lang="ja-JP" altLang="ja-JP" sz="9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endParaRPr lang="ja-JP" sz="900" kern="100" dirty="0">
                        <a:effectLst/>
                        <a:latin typeface="+mn-ea"/>
                        <a:ea typeface="+mn-ea"/>
                        <a:cs typeface="Times New Roman" panose="02020603050405020304" pitchFamily="18" charset="0"/>
                      </a:endParaRPr>
                    </a:p>
                  </a:txBody>
                  <a:tcPr marL="58240" marR="582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900" kern="1200" dirty="0">
                          <a:solidFill>
                            <a:schemeClr val="tx1"/>
                          </a:solidFill>
                          <a:effectLst/>
                          <a:latin typeface="ＭＳ 明朝" panose="02020609040205080304" pitchFamily="17" charset="-128"/>
                          <a:ea typeface="ＭＳ 明朝" panose="02020609040205080304" pitchFamily="17" charset="-128"/>
                          <a:cs typeface="+mn-cs"/>
                        </a:rPr>
                        <a:t>・「学力を高めようとしている」という児童９０％以上</a:t>
                      </a:r>
                    </a:p>
                    <a:p>
                      <a:r>
                        <a:rPr kumimoji="1" lang="ja-JP" altLang="ja-JP" sz="900" kern="1200" dirty="0">
                          <a:solidFill>
                            <a:schemeClr val="tx1"/>
                          </a:solidFill>
                          <a:effectLst/>
                          <a:latin typeface="ＭＳ 明朝" panose="02020609040205080304" pitchFamily="17" charset="-128"/>
                          <a:ea typeface="ＭＳ 明朝" panose="02020609040205080304" pitchFamily="17" charset="-128"/>
                          <a:cs typeface="+mn-cs"/>
                        </a:rPr>
                        <a:t>・「家庭で学習している」という保護者８０％以上</a:t>
                      </a:r>
                    </a:p>
                    <a:p>
                      <a:r>
                        <a:rPr kumimoji="1" lang="ja-JP" altLang="ja-JP" sz="900" kern="1200" dirty="0">
                          <a:solidFill>
                            <a:schemeClr val="tx1"/>
                          </a:solidFill>
                          <a:effectLst/>
                          <a:latin typeface="ＭＳ 明朝" panose="02020609040205080304" pitchFamily="17" charset="-128"/>
                          <a:ea typeface="ＭＳ 明朝" panose="02020609040205080304" pitchFamily="17" charset="-128"/>
                          <a:cs typeface="+mn-cs"/>
                        </a:rPr>
                        <a:t>・「学習規律が確立されている」という教員８５％以上</a:t>
                      </a:r>
                      <a:endParaRPr lang="en-US" altLang="ja-JP" sz="900" kern="100" baseline="0" dirty="0">
                        <a:effectLst/>
                        <a:latin typeface="+mn-ea"/>
                        <a:ea typeface="+mn-ea"/>
                      </a:endParaRPr>
                    </a:p>
                  </a:txBody>
                  <a:tcPr marL="58240" marR="582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4086416"/>
                  </a:ext>
                </a:extLst>
              </a:tr>
            </a:tbl>
          </a:graphicData>
        </a:graphic>
      </p:graphicFrame>
      <p:sp>
        <p:nvSpPr>
          <p:cNvPr id="3" name="テキスト ボックス 2">
            <a:extLst>
              <a:ext uri="{FF2B5EF4-FFF2-40B4-BE49-F238E27FC236}">
                <a16:creationId xmlns:a16="http://schemas.microsoft.com/office/drawing/2014/main" id="{0D678A6D-546B-E593-7577-BCBB2C022FA1}"/>
              </a:ext>
            </a:extLst>
          </p:cNvPr>
          <p:cNvSpPr txBox="1">
            <a:spLocks noChangeArrowheads="1"/>
          </p:cNvSpPr>
          <p:nvPr/>
        </p:nvSpPr>
        <p:spPr bwMode="auto">
          <a:xfrm>
            <a:off x="6824853" y="8398"/>
            <a:ext cx="2212658" cy="523875"/>
          </a:xfrm>
          <a:prstGeom prst="rect">
            <a:avLst/>
          </a:prstGeom>
          <a:noFill/>
          <a:ln w="9525">
            <a:noFill/>
            <a:miter lim="800000"/>
            <a:headEnd/>
            <a:tailEnd/>
          </a:ln>
        </p:spPr>
        <p:txBody>
          <a:bodyPr rot="0" vert="horz" wrap="square" lIns="91440" tIns="45720" rIns="91440" bIns="45720" anchor="t" anchorCtr="0">
            <a:noAutofit/>
          </a:bodyPr>
          <a:lstStyle/>
          <a:p>
            <a:pPr algn="r"/>
            <a:r>
              <a:rPr lang="ja-JP" sz="1100" kern="100" dirty="0">
                <a:effectLst/>
                <a:latin typeface="Century" panose="02040604050505020304" pitchFamily="18" charset="0"/>
                <a:ea typeface="HG丸ｺﾞｼｯｸM-PRO" panose="020F0600000000000000" pitchFamily="50" charset="-128"/>
                <a:cs typeface="Times New Roman" panose="02020603050405020304" pitchFamily="18" charset="0"/>
              </a:rPr>
              <a:t>令和</a:t>
            </a:r>
            <a:r>
              <a:rPr lang="ja-JP" altLang="en-US" sz="1100" kern="100" dirty="0">
                <a:effectLst/>
                <a:latin typeface="Century" panose="02040604050505020304" pitchFamily="18" charset="0"/>
                <a:ea typeface="HG丸ｺﾞｼｯｸM-PRO" panose="020F0600000000000000" pitchFamily="50" charset="-128"/>
                <a:cs typeface="Times New Roman" panose="02020603050405020304" pitchFamily="18" charset="0"/>
              </a:rPr>
              <a:t>６</a:t>
            </a:r>
            <a:r>
              <a:rPr lang="ja-JP" sz="1100" kern="100" dirty="0">
                <a:effectLst/>
                <a:latin typeface="Century" panose="02040604050505020304" pitchFamily="18" charset="0"/>
                <a:ea typeface="HG丸ｺﾞｼｯｸM-PRO" panose="020F0600000000000000" pitchFamily="50" charset="-128"/>
                <a:cs typeface="Times New Roman" panose="02020603050405020304" pitchFamily="18" charset="0"/>
              </a:rPr>
              <a:t>年</a:t>
            </a:r>
            <a:r>
              <a:rPr lang="ja-JP" altLang="en-US" sz="1100" kern="100" dirty="0">
                <a:latin typeface="Century" panose="02040604050505020304" pitchFamily="18" charset="0"/>
                <a:ea typeface="HG丸ｺﾞｼｯｸM-PRO" panose="020F0600000000000000" pitchFamily="50" charset="-128"/>
                <a:cs typeface="Times New Roman" panose="02020603050405020304" pitchFamily="18" charset="0"/>
              </a:rPr>
              <a:t>５</a:t>
            </a:r>
            <a:r>
              <a:rPr lang="ja-JP" sz="1100" kern="100" dirty="0">
                <a:effectLst/>
                <a:latin typeface="Century" panose="02040604050505020304" pitchFamily="18" charset="0"/>
                <a:ea typeface="HG丸ｺﾞｼｯｸM-PRO" panose="020F0600000000000000" pitchFamily="50" charset="-128"/>
                <a:cs typeface="Times New Roman" panose="02020603050405020304" pitchFamily="18" charset="0"/>
              </a:rPr>
              <a:t>月</a:t>
            </a:r>
            <a:r>
              <a:rPr lang="ja-JP" altLang="en-US" sz="1100" kern="100" dirty="0">
                <a:effectLst/>
                <a:latin typeface="Century" panose="02040604050505020304" pitchFamily="18" charset="0"/>
                <a:ea typeface="HG丸ｺﾞｼｯｸM-PRO" panose="020F0600000000000000" pitchFamily="50" charset="-128"/>
                <a:cs typeface="Times New Roman" panose="02020603050405020304" pitchFamily="18" charset="0"/>
              </a:rPr>
              <a:t>１０</a:t>
            </a:r>
            <a:r>
              <a:rPr lang="ja-JP" sz="1100" kern="100" dirty="0">
                <a:effectLst/>
                <a:latin typeface="Century" panose="02040604050505020304" pitchFamily="18" charset="0"/>
                <a:ea typeface="HG丸ｺﾞｼｯｸM-PRO" panose="020F0600000000000000" pitchFamily="50" charset="-128"/>
                <a:cs typeface="Times New Roman" panose="02020603050405020304" pitchFamily="18" charset="0"/>
              </a:rPr>
              <a:t>日現在　　　　　　</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r"/>
            <a:r>
              <a:rPr lang="ja-JP" sz="1100" kern="100" dirty="0">
                <a:effectLst/>
                <a:latin typeface="Century" panose="02040604050505020304" pitchFamily="18" charset="0"/>
                <a:ea typeface="HG丸ｺﾞｼｯｸM-PRO" panose="020F0600000000000000" pitchFamily="50" charset="-128"/>
                <a:cs typeface="Times New Roman" panose="02020603050405020304" pitchFamily="18" charset="0"/>
              </a:rPr>
              <a:t>江戸川区立</a:t>
            </a:r>
            <a:r>
              <a:rPr lang="ja-JP" altLang="en-US" sz="1100" kern="100" dirty="0">
                <a:effectLst/>
                <a:latin typeface="Century" panose="02040604050505020304" pitchFamily="18" charset="0"/>
                <a:ea typeface="HG丸ｺﾞｼｯｸM-PRO" panose="020F0600000000000000" pitchFamily="50" charset="-128"/>
                <a:cs typeface="Times New Roman" panose="02020603050405020304" pitchFamily="18" charset="0"/>
              </a:rPr>
              <a:t>第二葛西小</a:t>
            </a:r>
            <a:r>
              <a:rPr lang="ja-JP" sz="1100" kern="100" dirty="0">
                <a:effectLst/>
                <a:latin typeface="Century" panose="02040604050505020304" pitchFamily="18" charset="0"/>
                <a:ea typeface="HG丸ｺﾞｼｯｸM-PRO" panose="020F0600000000000000" pitchFamily="50" charset="-128"/>
                <a:cs typeface="Times New Roman" panose="02020603050405020304" pitchFamily="18" charset="0"/>
              </a:rPr>
              <a:t>学校</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7" name="テキスト ボックス 2">
            <a:extLst>
              <a:ext uri="{FF2B5EF4-FFF2-40B4-BE49-F238E27FC236}">
                <a16:creationId xmlns:a16="http://schemas.microsoft.com/office/drawing/2014/main" id="{CFED5EF0-6DA1-8D85-7C75-4A748D50EE12}"/>
              </a:ext>
            </a:extLst>
          </p:cNvPr>
          <p:cNvSpPr txBox="1">
            <a:spLocks noChangeArrowheads="1"/>
          </p:cNvSpPr>
          <p:nvPr/>
        </p:nvSpPr>
        <p:spPr bwMode="auto">
          <a:xfrm>
            <a:off x="1096536" y="55910"/>
            <a:ext cx="5868765" cy="369332"/>
          </a:xfrm>
          <a:prstGeom prst="rect">
            <a:avLst/>
          </a:prstGeom>
          <a:noFill/>
          <a:ln w="9525">
            <a:noFill/>
            <a:miter lim="800000"/>
            <a:headEnd/>
            <a:tailEnd/>
          </a:ln>
        </p:spPr>
        <p:txBody>
          <a:bodyPr rot="0" vert="horz" wrap="square" lIns="91440" tIns="45720" rIns="91440" bIns="45720" anchor="t" anchorCtr="0">
            <a:spAutoFit/>
          </a:bodyPr>
          <a:lstStyle/>
          <a:p>
            <a:pPr algn="ctr"/>
            <a:r>
              <a:rPr lang="ja-JP" altLang="en-US" kern="100" dirty="0">
                <a:effectLst/>
                <a:latin typeface="Century"/>
                <a:ea typeface="HG丸ｺﾞｼｯｸM-PRO"/>
                <a:cs typeface="Times New Roman"/>
              </a:rPr>
              <a:t>誰一人取り残さないための</a:t>
            </a:r>
            <a:r>
              <a:rPr lang="ja-JP" kern="100" dirty="0">
                <a:effectLst/>
                <a:latin typeface="Century"/>
                <a:ea typeface="HG丸ｺﾞｼｯｸM-PRO"/>
                <a:cs typeface="Times New Roman"/>
              </a:rPr>
              <a:t>学力向上アクションプラン</a:t>
            </a:r>
            <a:endParaRPr lang="ja-JP" sz="1000" kern="100" dirty="0">
              <a:effectLst/>
              <a:latin typeface="Century"/>
              <a:ea typeface="HG丸ｺﾞｼｯｸM-PRO"/>
              <a:cs typeface="Times New Roman"/>
            </a:endParaRPr>
          </a:p>
        </p:txBody>
      </p:sp>
      <p:graphicFrame>
        <p:nvGraphicFramePr>
          <p:cNvPr id="9" name="表 9">
            <a:extLst>
              <a:ext uri="{FF2B5EF4-FFF2-40B4-BE49-F238E27FC236}">
                <a16:creationId xmlns:a16="http://schemas.microsoft.com/office/drawing/2014/main" id="{B4324061-F129-71EA-EAF4-2FB206E0E217}"/>
              </a:ext>
            </a:extLst>
          </p:cNvPr>
          <p:cNvGraphicFramePr>
            <a:graphicFrameLocks noGrp="1"/>
          </p:cNvGraphicFramePr>
          <p:nvPr>
            <p:extLst>
              <p:ext uri="{D42A27DB-BD31-4B8C-83A1-F6EECF244321}">
                <p14:modId xmlns:p14="http://schemas.microsoft.com/office/powerpoint/2010/main" val="1170623800"/>
              </p:ext>
            </p:extLst>
          </p:nvPr>
        </p:nvGraphicFramePr>
        <p:xfrm>
          <a:off x="106489" y="530795"/>
          <a:ext cx="8913190" cy="626398"/>
        </p:xfrm>
        <a:graphic>
          <a:graphicData uri="http://schemas.openxmlformats.org/drawingml/2006/table">
            <a:tbl>
              <a:tblPr>
                <a:tableStyleId>{616DA210-FB5B-4158-B5E0-FEB733F419BA}</a:tableStyleId>
              </a:tblPr>
              <a:tblGrid>
                <a:gridCol w="2690074">
                  <a:extLst>
                    <a:ext uri="{9D8B030D-6E8A-4147-A177-3AD203B41FA5}">
                      <a16:colId xmlns:a16="http://schemas.microsoft.com/office/drawing/2014/main" val="8374140"/>
                    </a:ext>
                  </a:extLst>
                </a:gridCol>
                <a:gridCol w="1631198">
                  <a:extLst>
                    <a:ext uri="{9D8B030D-6E8A-4147-A177-3AD203B41FA5}">
                      <a16:colId xmlns:a16="http://schemas.microsoft.com/office/drawing/2014/main" val="148025817"/>
                    </a:ext>
                  </a:extLst>
                </a:gridCol>
                <a:gridCol w="1461182">
                  <a:extLst>
                    <a:ext uri="{9D8B030D-6E8A-4147-A177-3AD203B41FA5}">
                      <a16:colId xmlns:a16="http://schemas.microsoft.com/office/drawing/2014/main" val="562460415"/>
                    </a:ext>
                  </a:extLst>
                </a:gridCol>
                <a:gridCol w="1621239">
                  <a:extLst>
                    <a:ext uri="{9D8B030D-6E8A-4147-A177-3AD203B41FA5}">
                      <a16:colId xmlns:a16="http://schemas.microsoft.com/office/drawing/2014/main" val="28552274"/>
                    </a:ext>
                  </a:extLst>
                </a:gridCol>
                <a:gridCol w="1509497">
                  <a:extLst>
                    <a:ext uri="{9D8B030D-6E8A-4147-A177-3AD203B41FA5}">
                      <a16:colId xmlns:a16="http://schemas.microsoft.com/office/drawing/2014/main" val="4076091301"/>
                    </a:ext>
                  </a:extLst>
                </a:gridCol>
              </a:tblGrid>
              <a:tr h="199252">
                <a:tc rowSpan="2">
                  <a:txBody>
                    <a:bodyPr/>
                    <a:lstStyle/>
                    <a:p>
                      <a:pPr algn="ctr"/>
                      <a:r>
                        <a:rPr lang="ja-JP" sz="1200" kern="100" dirty="0">
                          <a:effectLst/>
                        </a:rPr>
                        <a:t>令和８年度までの目標</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accent1">
                        <a:lumMod val="40000"/>
                        <a:lumOff val="60000"/>
                      </a:schemeClr>
                    </a:solidFill>
                  </a:tcPr>
                </a:tc>
                <a:tc gridSpan="2">
                  <a:txBody>
                    <a:bodyPr/>
                    <a:lstStyle/>
                    <a:p>
                      <a:pPr lvl="0" algn="ctr">
                        <a:lnSpc>
                          <a:spcPct val="100000"/>
                        </a:lnSpc>
                        <a:spcBef>
                          <a:spcPts val="0"/>
                        </a:spcBef>
                        <a:spcAft>
                          <a:spcPts val="0"/>
                        </a:spcAft>
                        <a:buNone/>
                      </a:pPr>
                      <a:r>
                        <a:rPr lang="ja-JP" altLang="en-US" sz="900" b="0" i="0" u="none" strike="noStrike" kern="100" noProof="0" dirty="0">
                          <a:effectLst/>
                          <a:latin typeface="游ゴシック"/>
                          <a:ea typeface="游ゴシック"/>
                        </a:rPr>
                        <a:t>国語</a:t>
                      </a:r>
                    </a:p>
                  </a:txBody>
                  <a:tcPr marL="62865" marR="62865" marT="0" marB="0" anchor="ctr">
                    <a:solidFill>
                      <a:schemeClr val="accent1">
                        <a:lumMod val="40000"/>
                        <a:lumOff val="60000"/>
                      </a:schemeClr>
                    </a:solidFill>
                  </a:tcPr>
                </a:tc>
                <a:tc hMerge="1">
                  <a:txBody>
                    <a:bodyPr/>
                    <a:lstStyle/>
                    <a:p>
                      <a:endParaRPr kumimoji="1" lang="ja-JP" altLang="en-US"/>
                    </a:p>
                  </a:txBody>
                  <a:tcPr/>
                </a:tc>
                <a:tc gridSpan="2">
                  <a:txBody>
                    <a:bodyPr/>
                    <a:lstStyle/>
                    <a:p>
                      <a:pPr lvl="0" algn="ctr">
                        <a:lnSpc>
                          <a:spcPct val="100000"/>
                        </a:lnSpc>
                        <a:spcBef>
                          <a:spcPts val="0"/>
                        </a:spcBef>
                        <a:spcAft>
                          <a:spcPts val="0"/>
                        </a:spcAft>
                        <a:buNone/>
                      </a:pPr>
                      <a:r>
                        <a:rPr lang="ja-JP" altLang="en-US" sz="900" b="0" i="0" u="none" strike="noStrike" kern="100" noProof="0" dirty="0">
                          <a:effectLst/>
                          <a:latin typeface="游ゴシック"/>
                          <a:ea typeface="游ゴシック"/>
                        </a:rPr>
                        <a:t>算数・数学</a:t>
                      </a:r>
                    </a:p>
                  </a:txBody>
                  <a:tcPr marL="62865" marR="62865" marT="0" marB="0" anchor="ctr">
                    <a:solidFill>
                      <a:schemeClr val="accent1">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4114349751"/>
                  </a:ext>
                </a:extLst>
              </a:tr>
              <a:tr h="216251">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900" b="0" i="0" u="none" strike="noStrike" kern="100" noProof="0" dirty="0">
                          <a:effectLst/>
                          <a:latin typeface="游ゴシック"/>
                          <a:ea typeface="游ゴシック"/>
                        </a:rPr>
                        <a:t>自校ＡＢ層の割合</a:t>
                      </a:r>
                      <a:endParaRPr lang="ja-JP" altLang="en-US" sz="900" b="0" i="0" u="none" strike="noStrike" kern="100" noProof="0" dirty="0">
                        <a:effectLst/>
                        <a:latin typeface="游ゴシック"/>
                        <a:ea typeface="游ゴシック"/>
                      </a:endParaRPr>
                    </a:p>
                  </a:txBody>
                  <a:tcPr marL="62865" marR="62865" marT="0" marB="0"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900" kern="100" dirty="0">
                          <a:effectLst/>
                        </a:rPr>
                        <a:t>５４％</a:t>
                      </a:r>
                      <a:endParaRPr kumimoji="1" lang="ja-JP" altLang="en-US" sz="900" dirty="0"/>
                    </a:p>
                  </a:txBody>
                  <a:tcPr marL="62865" marR="62865" marT="0"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900" b="0" i="0" u="none" strike="noStrike" kern="100" noProof="0" dirty="0">
                          <a:effectLst/>
                          <a:latin typeface="游ゴシック"/>
                          <a:ea typeface="游ゴシック"/>
                        </a:rPr>
                        <a:t>自校ＡＢ層の割合</a:t>
                      </a:r>
                    </a:p>
                  </a:txBody>
                  <a:tcPr marL="62865" marR="62865" marT="0" marB="0" anchor="ctr">
                    <a:solidFill>
                      <a:schemeClr val="accent1">
                        <a:lumMod val="40000"/>
                        <a:lumOff val="60000"/>
                      </a:schemeClr>
                    </a:solidFill>
                  </a:tcPr>
                </a:tc>
                <a:tc>
                  <a:txBody>
                    <a:bodyPr/>
                    <a:lstStyle/>
                    <a:p>
                      <a:pPr algn="ctr"/>
                      <a:r>
                        <a:rPr kumimoji="1" lang="ja-JP" altLang="en-US" sz="900" dirty="0"/>
                        <a:t>５６％</a:t>
                      </a:r>
                    </a:p>
                  </a:txBody>
                  <a:tcPr marL="62865" marR="62865" marT="0" marB="0" anchor="ctr">
                    <a:solidFill>
                      <a:schemeClr val="bg1"/>
                    </a:solidFill>
                  </a:tcPr>
                </a:tc>
                <a:extLst>
                  <a:ext uri="{0D108BD9-81ED-4DB2-BD59-A6C34878D82A}">
                    <a16:rowId xmlns:a16="http://schemas.microsoft.com/office/drawing/2014/main" val="590258813"/>
                  </a:ext>
                </a:extLst>
              </a:tr>
              <a:tr h="2108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kern="100" dirty="0">
                          <a:effectLst/>
                        </a:rPr>
                        <a:t>令和</a:t>
                      </a:r>
                      <a:r>
                        <a:rPr lang="ja-JP" altLang="en-US" sz="1200" kern="100" dirty="0">
                          <a:effectLst/>
                        </a:rPr>
                        <a:t>５</a:t>
                      </a:r>
                      <a:r>
                        <a:rPr lang="ja-JP" altLang="ja-JP" sz="1200" kern="100" dirty="0">
                          <a:effectLst/>
                        </a:rPr>
                        <a:t>年度の</a:t>
                      </a:r>
                      <a:r>
                        <a:rPr lang="ja-JP" altLang="en-US" sz="1200" kern="100" dirty="0">
                          <a:effectLst/>
                        </a:rPr>
                        <a:t>成果</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900" b="0" i="0" u="none" strike="noStrike" kern="100" noProof="0" dirty="0">
                          <a:effectLst/>
                          <a:latin typeface="游ゴシック"/>
                          <a:ea typeface="游ゴシック"/>
                        </a:rPr>
                        <a:t>自校ＡＢ層の割合</a:t>
                      </a:r>
                      <a:endParaRPr lang="en-US" altLang="ja-JP" sz="900" dirty="0"/>
                    </a:p>
                  </a:txBody>
                  <a:tcPr marL="62865" marR="62865" marT="0" marB="0"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900" kern="100">
                          <a:effectLst/>
                        </a:rPr>
                        <a:t>４６．５％</a:t>
                      </a:r>
                      <a:endParaRPr lang="ja-JP" altLang="en-US" sz="900" kern="100" dirty="0">
                        <a:effectLst/>
                      </a:endParaRPr>
                    </a:p>
                  </a:txBody>
                  <a:tcPr marL="62865" marR="62865" marT="0" marB="0"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900" b="0" i="0" u="none" strike="noStrike" kern="100" noProof="0" dirty="0">
                          <a:effectLst/>
                          <a:latin typeface="游ゴシック"/>
                          <a:ea typeface="游ゴシック"/>
                        </a:rPr>
                        <a:t>自校ＡＢ層の割合</a:t>
                      </a:r>
                      <a:endParaRPr lang="en-US" altLang="ja-JP" sz="900" dirty="0"/>
                    </a:p>
                  </a:txBody>
                  <a:tcPr marL="62865" marR="62865" marT="0" marB="0"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900" kern="100" dirty="0">
                          <a:effectLst/>
                        </a:rPr>
                        <a:t>５４．７％</a:t>
                      </a:r>
                    </a:p>
                  </a:txBody>
                  <a:tcPr marL="62865" marR="62865" marT="0" marB="0" anchor="ctr">
                    <a:noFill/>
                  </a:tcPr>
                </a:tc>
                <a:extLst>
                  <a:ext uri="{0D108BD9-81ED-4DB2-BD59-A6C34878D82A}">
                    <a16:rowId xmlns:a16="http://schemas.microsoft.com/office/drawing/2014/main" val="3382994248"/>
                  </a:ext>
                </a:extLst>
              </a:tr>
            </a:tbl>
          </a:graphicData>
        </a:graphic>
      </p:graphicFrame>
      <p:pic>
        <p:nvPicPr>
          <p:cNvPr id="8" name="図 7"/>
          <p:cNvPicPr>
            <a:picLocks noChangeAspect="1"/>
          </p:cNvPicPr>
          <p:nvPr/>
        </p:nvPicPr>
        <p:blipFill rotWithShape="1">
          <a:blip r:embed="rId2"/>
          <a:srcRect l="1843" t="10268" r="85607" b="81339"/>
          <a:stretch/>
        </p:blipFill>
        <p:spPr>
          <a:xfrm>
            <a:off x="0" y="28975"/>
            <a:ext cx="1096536" cy="412298"/>
          </a:xfrm>
          <a:prstGeom prst="rect">
            <a:avLst/>
          </a:prstGeom>
        </p:spPr>
      </p:pic>
    </p:spTree>
    <p:extLst>
      <p:ext uri="{BB962C8B-B14F-4D97-AF65-F5344CB8AC3E}">
        <p14:creationId xmlns:p14="http://schemas.microsoft.com/office/powerpoint/2010/main" val="35169759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7207</TotalTime>
  <Words>1091</Words>
  <Application>Microsoft Office PowerPoint</Application>
  <PresentationFormat>画面に合わせる (4:3)</PresentationFormat>
  <Paragraphs>77</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明朝</vt:lpstr>
      <vt:lpstr>游ゴシック</vt:lpstr>
      <vt:lpstr>Arial</vt:lpstr>
      <vt:lpstr>Calibri</vt:lpstr>
      <vt:lpstr>Calibri Light</vt:lpstr>
      <vt:lpstr>Century</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全庁ＬＡＮ利用者</dc:creator>
  <cp:lastModifiedBy>ic260890</cp:lastModifiedBy>
  <cp:revision>387</cp:revision>
  <cp:lastPrinted>2024-04-18T02:59:07Z</cp:lastPrinted>
  <dcterms:created xsi:type="dcterms:W3CDTF">2022-10-04T05:19:36Z</dcterms:created>
  <dcterms:modified xsi:type="dcterms:W3CDTF">2024-04-22T06:13:11Z</dcterms:modified>
</cp:coreProperties>
</file>