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DFCC3C-03A3-BD0E-53EB-B985A51A9659}" v="27" dt="2022-12-01T06:25:30.891"/>
    <p1510:client id="{52A00201-9A6B-2089-4733-C8CF7C9AD8A0}" v="50" dt="2022-11-29T00:51:42.624"/>
    <p1510:client id="{595683A7-9D3C-9D05-65BE-3E54F41B967D}" v="123" dt="2022-11-29T02:46:03.354"/>
    <p1510:client id="{5F6B05B6-F2DD-8DDD-D916-ED6CD3FDF44B}" v="81" dt="2022-11-29T05:27:08.468"/>
    <p1510:client id="{60C6B6A1-501D-F066-5394-00D88EF4EEC2}" v="1553" dt="2022-11-29T07:08:05.653"/>
    <p1510:client id="{6EE5411D-E76C-F13D-A9B9-CF6839761546}" v="9" dt="2022-11-29T01:10:36.303"/>
    <p1510:client id="{9A00E9B2-04DB-A8D3-E4B2-5D55CCAE6B69}" v="45" dt="2022-11-29T00:44:21.307"/>
    <p1510:client id="{F9C3A3FA-CB86-7F79-58BD-7C33EB569D19}" v="24" dt="2022-11-07T07:08:52.86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529" autoAdjust="0"/>
    <p:restoredTop sz="94660"/>
  </p:normalViewPr>
  <p:slideViewPr>
    <p:cSldViewPr snapToGrid="0">
      <p:cViewPr varScale="1">
        <p:scale>
          <a:sx n="84" d="100"/>
          <a:sy n="84" d="100"/>
        </p:scale>
        <p:origin x="67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42D435-17C1-446D-81B5-F8849CC52204}" type="datetimeFigureOut">
              <a:rPr kumimoji="1" lang="ja-JP" altLang="en-US" smtClean="0"/>
              <a:t>2025/4/28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3769785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42D435-17C1-446D-81B5-F8849CC52204}" type="datetimeFigureOut">
              <a:rPr kumimoji="1" lang="ja-JP" altLang="en-US" smtClean="0"/>
              <a:t>2025/4/28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4045569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42D435-17C1-446D-81B5-F8849CC52204}" type="datetimeFigureOut">
              <a:rPr kumimoji="1" lang="ja-JP" altLang="en-US" smtClean="0"/>
              <a:t>2025/4/28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622750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42D435-17C1-446D-81B5-F8849CC52204}" type="datetimeFigureOut">
              <a:rPr kumimoji="1" lang="ja-JP" altLang="en-US" smtClean="0"/>
              <a:t>2025/4/28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3288880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42D435-17C1-446D-81B5-F8849CC52204}" type="datetimeFigureOut">
              <a:rPr kumimoji="1" lang="ja-JP" altLang="en-US" smtClean="0"/>
              <a:t>2025/4/28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2936340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42D435-17C1-446D-81B5-F8849CC52204}" type="datetimeFigureOut">
              <a:rPr kumimoji="1" lang="ja-JP" altLang="en-US" smtClean="0"/>
              <a:t>2025/4/28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544238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42D435-17C1-446D-81B5-F8849CC52204}" type="datetimeFigureOut">
              <a:rPr kumimoji="1" lang="ja-JP" altLang="en-US" smtClean="0"/>
              <a:t>2025/4/28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2674572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42D435-17C1-446D-81B5-F8849CC52204}" type="datetimeFigureOut">
              <a:rPr kumimoji="1" lang="ja-JP" altLang="en-US" smtClean="0"/>
              <a:t>2025/4/28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1553453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2D435-17C1-446D-81B5-F8849CC52204}" type="datetimeFigureOut">
              <a:rPr kumimoji="1" lang="ja-JP" altLang="en-US" smtClean="0"/>
              <a:t>2025/4/28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3162563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42D435-17C1-446D-81B5-F8849CC52204}" type="datetimeFigureOut">
              <a:rPr kumimoji="1" lang="ja-JP" altLang="en-US" smtClean="0"/>
              <a:t>2025/4/28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4161677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42D435-17C1-446D-81B5-F8849CC52204}" type="datetimeFigureOut">
              <a:rPr kumimoji="1" lang="ja-JP" altLang="en-US" smtClean="0"/>
              <a:t>2025/4/28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4075341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2D435-17C1-446D-81B5-F8849CC52204}" type="datetimeFigureOut">
              <a:rPr kumimoji="1" lang="ja-JP" altLang="en-US" smtClean="0"/>
              <a:t>2025/4/28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38535014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a:extLst>
              <a:ext uri="{FF2B5EF4-FFF2-40B4-BE49-F238E27FC236}">
                <a16:creationId xmlns:a16="http://schemas.microsoft.com/office/drawing/2014/main" id="{D0BD75F3-E5EA-4F99-AE62-6D7B3B708AC9}"/>
              </a:ext>
            </a:extLst>
          </p:cNvPr>
          <p:cNvGraphicFramePr>
            <a:graphicFrameLocks noGrp="1"/>
          </p:cNvGraphicFramePr>
          <p:nvPr>
            <p:extLst>
              <p:ext uri="{D42A27DB-BD31-4B8C-83A1-F6EECF244321}">
                <p14:modId xmlns:p14="http://schemas.microsoft.com/office/powerpoint/2010/main" val="3638377542"/>
              </p:ext>
            </p:extLst>
          </p:nvPr>
        </p:nvGraphicFramePr>
        <p:xfrm>
          <a:off x="109836" y="1069830"/>
          <a:ext cx="8913189" cy="5714501"/>
        </p:xfrm>
        <a:graphic>
          <a:graphicData uri="http://schemas.openxmlformats.org/drawingml/2006/table">
            <a:tbl>
              <a:tblPr firstRow="1" firstCol="1" bandRow="1">
                <a:tableStyleId>{5940675A-B579-460E-94D1-54222C63F5DA}</a:tableStyleId>
              </a:tblPr>
              <a:tblGrid>
                <a:gridCol w="998800">
                  <a:extLst>
                    <a:ext uri="{9D8B030D-6E8A-4147-A177-3AD203B41FA5}">
                      <a16:colId xmlns:a16="http://schemas.microsoft.com/office/drawing/2014/main" val="2020109271"/>
                    </a:ext>
                  </a:extLst>
                </a:gridCol>
                <a:gridCol w="2490491">
                  <a:extLst>
                    <a:ext uri="{9D8B030D-6E8A-4147-A177-3AD203B41FA5}">
                      <a16:colId xmlns:a16="http://schemas.microsoft.com/office/drawing/2014/main" val="4022566540"/>
                    </a:ext>
                  </a:extLst>
                </a:gridCol>
                <a:gridCol w="2640695">
                  <a:extLst>
                    <a:ext uri="{9D8B030D-6E8A-4147-A177-3AD203B41FA5}">
                      <a16:colId xmlns:a16="http://schemas.microsoft.com/office/drawing/2014/main" val="259651842"/>
                    </a:ext>
                  </a:extLst>
                </a:gridCol>
                <a:gridCol w="2783203">
                  <a:extLst>
                    <a:ext uri="{9D8B030D-6E8A-4147-A177-3AD203B41FA5}">
                      <a16:colId xmlns:a16="http://schemas.microsoft.com/office/drawing/2014/main" val="1101428818"/>
                    </a:ext>
                  </a:extLst>
                </a:gridCol>
              </a:tblGrid>
              <a:tr h="238370">
                <a:tc gridSpan="4">
                  <a:txBody>
                    <a:bodyPr/>
                    <a:lstStyle/>
                    <a:p>
                      <a:pPr lvl="0" algn="ctr">
                        <a:buNone/>
                      </a:pPr>
                      <a:r>
                        <a:rPr lang="ja-JP" altLang="en-US" sz="1600" b="0" i="0" u="none" strike="noStrike" kern="100" noProof="0" dirty="0">
                          <a:effectLst/>
                        </a:rPr>
                        <a:t>目標達成に向けた取組</a:t>
                      </a:r>
                    </a:p>
                  </a:txBody>
                  <a:tcPr marL="58240" marR="58240" marT="0" marB="0"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50258699"/>
                  </a:ext>
                </a:extLst>
              </a:tr>
              <a:tr h="268166">
                <a:tc>
                  <a:txBody>
                    <a:bodyPr/>
                    <a:lstStyle/>
                    <a:p>
                      <a:pPr algn="ctr"/>
                      <a:r>
                        <a:rPr lang="ja-JP" altLang="en-US" sz="900" kern="100" dirty="0">
                          <a:effectLst/>
                          <a:latin typeface="+mn-ea"/>
                          <a:ea typeface="+mn-ea"/>
                          <a:cs typeface="Times New Roman"/>
                        </a:rPr>
                        <a:t>３つの観点</a:t>
                      </a:r>
                      <a:endParaRPr lang="ja-JP" sz="900" kern="100" dirty="0">
                        <a:effectLst/>
                        <a:latin typeface="+mn-ea"/>
                        <a:ea typeface="+mn-ea"/>
                        <a:cs typeface="Times New Roman"/>
                      </a:endParaRPr>
                    </a:p>
                  </a:txBody>
                  <a:tcPr marL="58240" marR="58240" marT="0" marB="0"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40000"/>
                        <a:lumOff val="60000"/>
                      </a:schemeClr>
                    </a:solidFill>
                  </a:tcPr>
                </a:tc>
                <a:tc>
                  <a:txBody>
                    <a:bodyPr/>
                    <a:lstStyle/>
                    <a:p>
                      <a:pPr algn="ctr"/>
                      <a:r>
                        <a:rPr lang="ja-JP" altLang="en-US" sz="1800" kern="100" dirty="0">
                          <a:effectLst/>
                          <a:latin typeface="+mn-ea"/>
                          <a:ea typeface="+mn-ea"/>
                          <a:cs typeface="+mn-cs"/>
                        </a:rPr>
                        <a:t>教員の指導力向上</a:t>
                      </a:r>
                      <a:endParaRPr lang="ja-JP" sz="1800" kern="100" dirty="0">
                        <a:effectLst/>
                        <a:latin typeface="+mn-ea"/>
                        <a:ea typeface="+mn-ea"/>
                        <a:cs typeface="Times New Roman"/>
                      </a:endParaRPr>
                    </a:p>
                  </a:txBody>
                  <a:tcPr marL="58240" marR="58240" marT="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ja-JP" altLang="en-US" sz="1800" kern="100" dirty="0">
                          <a:effectLst/>
                          <a:latin typeface="+mn-ea"/>
                          <a:ea typeface="+mn-ea"/>
                        </a:rPr>
                        <a:t>基礎学力の保障</a:t>
                      </a:r>
                      <a:endParaRPr lang="en-US" altLang="ja-JP" sz="1800" kern="100" dirty="0">
                        <a:effectLst/>
                        <a:latin typeface="+mn-ea"/>
                        <a:ea typeface="+mn-ea"/>
                      </a:endParaRPr>
                    </a:p>
                  </a:txBody>
                  <a:tcPr marL="58240" marR="58240" marT="0" marB="0"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40000"/>
                        <a:lumOff val="60000"/>
                      </a:schemeClr>
                    </a:solidFill>
                  </a:tcPr>
                </a:tc>
                <a:tc>
                  <a:txBody>
                    <a:bodyPr/>
                    <a:lstStyle/>
                    <a:p>
                      <a:pPr algn="ctr"/>
                      <a:r>
                        <a:rPr lang="ja-JP" altLang="en-US" sz="1800" kern="100" dirty="0">
                          <a:effectLst/>
                          <a:latin typeface="+mn-ea"/>
                          <a:ea typeface="+mn-ea"/>
                          <a:cs typeface="Times New Roman"/>
                        </a:rPr>
                        <a:t>学習習慣の確立</a:t>
                      </a:r>
                      <a:endParaRPr lang="ja-JP" sz="1800" kern="100" dirty="0">
                        <a:effectLst/>
                        <a:latin typeface="+mn-ea"/>
                        <a:ea typeface="+mn-ea"/>
                        <a:cs typeface="Times New Roman"/>
                      </a:endParaRPr>
                    </a:p>
                  </a:txBody>
                  <a:tcPr marL="58240" marR="58240" marT="0" marB="0" anchor="ct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76203774"/>
                  </a:ext>
                </a:extLst>
              </a:tr>
              <a:tr h="2085735">
                <a:tc>
                  <a:txBody>
                    <a:bodyPr/>
                    <a:lstStyle/>
                    <a:p>
                      <a:pPr algn="ctr"/>
                      <a:r>
                        <a:rPr kumimoji="1" lang="ja-JP" altLang="en-US" sz="1200" b="1" dirty="0">
                          <a:solidFill>
                            <a:schemeClr val="tx1"/>
                          </a:solidFill>
                        </a:rPr>
                        <a:t>学校全体の取組</a:t>
                      </a:r>
                    </a:p>
                  </a:txBody>
                  <a:tcPr marL="58240" marR="58240" marT="0" marB="0" anchor="ct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tcPr>
                </a:tc>
                <a:tc>
                  <a:txBody>
                    <a:bodyPr/>
                    <a:lstStyle/>
                    <a:p>
                      <a:pPr marL="154940" indent="-133350" algn="just"/>
                      <a:r>
                        <a:rPr lang="ja-JP" altLang="en-US" sz="1400" kern="100" dirty="0">
                          <a:effectLst/>
                          <a:latin typeface="+mn-ea"/>
                          <a:ea typeface="+mn-ea"/>
                        </a:rPr>
                        <a:t>・校内研究の中で指導力の高いベテラン教諭の授業をすべての教員で参観しその良さを共有することで指導力の向上を図る。</a:t>
                      </a:r>
                      <a:endParaRPr lang="en-US" altLang="ja-JP" sz="1400" kern="100" dirty="0">
                        <a:effectLst/>
                        <a:latin typeface="+mn-ea"/>
                        <a:ea typeface="+mn-ea"/>
                      </a:endParaRPr>
                    </a:p>
                    <a:p>
                      <a:pPr marL="154940" indent="-133350" algn="just"/>
                      <a:r>
                        <a:rPr lang="ja-JP" altLang="en-US" sz="1400" kern="100" dirty="0">
                          <a:effectLst/>
                          <a:latin typeface="+mn-ea"/>
                          <a:ea typeface="+mn-ea"/>
                        </a:rPr>
                        <a:t>・年間３回、学期ごとに行う授業観察を自由参観できる授業とし相互の授業参観を活性化し、教員の指導力を向上させる。</a:t>
                      </a:r>
                      <a:endParaRPr lang="en-US" altLang="ja-JP" sz="1400" kern="100" dirty="0">
                        <a:effectLst/>
                        <a:latin typeface="+mn-ea"/>
                        <a:ea typeface="+mn-ea"/>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33350" lvl="0" indent="-133350" algn="just">
                        <a:buNone/>
                      </a:pPr>
                      <a:r>
                        <a:rPr lang="ja-JP" altLang="en-US" sz="1400" kern="100" dirty="0">
                          <a:effectLst/>
                          <a:latin typeface="+mn-ea"/>
                          <a:ea typeface="+mn-ea"/>
                        </a:rPr>
                        <a:t>・基礎学力定着の時間として「スギニタイム」を設定し、「ドリルパーク」や「杉二</a:t>
                      </a:r>
                      <a:r>
                        <a:rPr lang="en-US" altLang="ja-JP" sz="1400" kern="100" dirty="0">
                          <a:effectLst/>
                          <a:latin typeface="+mn-ea"/>
                          <a:ea typeface="+mn-ea"/>
                        </a:rPr>
                        <a:t>YOMUYOMU</a:t>
                      </a:r>
                      <a:r>
                        <a:rPr lang="ja-JP" altLang="en-US" sz="1400" kern="100" dirty="0">
                          <a:effectLst/>
                          <a:latin typeface="+mn-ea"/>
                          <a:ea typeface="+mn-ea"/>
                        </a:rPr>
                        <a:t>タイム」行う時間とする。</a:t>
                      </a:r>
                      <a:endParaRPr lang="en-US" altLang="ja-JP" sz="1400" kern="100" dirty="0">
                        <a:effectLst/>
                        <a:latin typeface="+mn-ea"/>
                        <a:ea typeface="+mn-ea"/>
                      </a:endParaRPr>
                    </a:p>
                    <a:p>
                      <a:pPr marL="133350" lvl="0" indent="-133350" algn="just">
                        <a:buNone/>
                      </a:pPr>
                      <a:r>
                        <a:rPr lang="ja-JP" altLang="en-US" sz="1400" kern="100" dirty="0">
                          <a:effectLst/>
                          <a:latin typeface="+mn-ea"/>
                          <a:ea typeface="+mn-ea"/>
                        </a:rPr>
                        <a:t>・江戸川区学力定着度調査をもとに校内の児童の苦手を把握し職員全体で共有し、苦手を解決できる時間を設定する。</a:t>
                      </a:r>
                      <a:endParaRPr lang="en-US" altLang="ja-JP" sz="1400" kern="100" dirty="0">
                        <a:effectLst/>
                        <a:latin typeface="+mn-ea"/>
                        <a:ea typeface="+mn-ea"/>
                      </a:endParaRPr>
                    </a:p>
                  </a:txBody>
                  <a:tcPr marL="58240" marR="58240" marT="0" marB="0">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tcPr>
                </a:tc>
                <a:tc>
                  <a:txBody>
                    <a:bodyPr/>
                    <a:lstStyle/>
                    <a:p>
                      <a:pPr algn="just"/>
                      <a:r>
                        <a:rPr lang="ja-JP" altLang="en-US" sz="1400" kern="100" dirty="0">
                          <a:effectLst/>
                          <a:latin typeface="+mn-ea"/>
                          <a:ea typeface="+mn-ea"/>
                        </a:rPr>
                        <a:t>・江戸川っ子</a:t>
                      </a:r>
                      <a:r>
                        <a:rPr lang="en-US" altLang="ja-JP" sz="1400" kern="100" dirty="0">
                          <a:effectLst/>
                          <a:latin typeface="+mn-ea"/>
                          <a:ea typeface="+mn-ea"/>
                        </a:rPr>
                        <a:t>study</a:t>
                      </a:r>
                      <a:r>
                        <a:rPr lang="ja-JP" altLang="en-US" sz="1400" kern="100" baseline="0" dirty="0">
                          <a:effectLst/>
                          <a:latin typeface="+mn-ea"/>
                          <a:ea typeface="+mn-ea"/>
                        </a:rPr>
                        <a:t> </a:t>
                      </a:r>
                      <a:r>
                        <a:rPr lang="en-US" altLang="ja-JP" sz="1400" kern="100" dirty="0">
                          <a:effectLst/>
                          <a:latin typeface="+mn-ea"/>
                          <a:ea typeface="+mn-ea"/>
                        </a:rPr>
                        <a:t>week</a:t>
                      </a:r>
                      <a:r>
                        <a:rPr lang="ja-JP" altLang="en-US" sz="1400" kern="100" dirty="0">
                          <a:effectLst/>
                          <a:latin typeface="+mn-ea"/>
                          <a:ea typeface="+mn-ea"/>
                        </a:rPr>
                        <a:t>と生活　</a:t>
                      </a:r>
                      <a:endParaRPr lang="en-US" altLang="ja-JP" sz="1400" kern="100" dirty="0">
                        <a:effectLst/>
                        <a:latin typeface="+mn-ea"/>
                        <a:ea typeface="+mn-ea"/>
                      </a:endParaRPr>
                    </a:p>
                    <a:p>
                      <a:pPr algn="just"/>
                      <a:r>
                        <a:rPr lang="ja-JP" altLang="en-US" sz="1400" kern="100" dirty="0">
                          <a:effectLst/>
                          <a:latin typeface="+mn-ea"/>
                          <a:ea typeface="+mn-ea"/>
                        </a:rPr>
                        <a:t>　リズムチェックを関連付けた　</a:t>
                      </a:r>
                      <a:endParaRPr lang="en-US" altLang="ja-JP" sz="1400" kern="100" dirty="0">
                        <a:effectLst/>
                        <a:latin typeface="+mn-ea"/>
                        <a:ea typeface="+mn-ea"/>
                      </a:endParaRPr>
                    </a:p>
                    <a:p>
                      <a:pPr algn="just"/>
                      <a:r>
                        <a:rPr lang="ja-JP" altLang="en-US" sz="1400" kern="100" dirty="0">
                          <a:effectLst/>
                          <a:latin typeface="+mn-ea"/>
                          <a:ea typeface="+mn-ea"/>
                        </a:rPr>
                        <a:t>　杉二</a:t>
                      </a:r>
                      <a:r>
                        <a:rPr lang="en-US" altLang="ja-JP" sz="1400" kern="100" dirty="0">
                          <a:effectLst/>
                          <a:latin typeface="+mn-ea"/>
                          <a:ea typeface="+mn-ea"/>
                        </a:rPr>
                        <a:t>GM</a:t>
                      </a:r>
                      <a:r>
                        <a:rPr lang="ja-JP" altLang="en-US" sz="1400" kern="100" dirty="0">
                          <a:effectLst/>
                          <a:latin typeface="+mn-ea"/>
                          <a:ea typeface="+mn-ea"/>
                        </a:rPr>
                        <a:t>キャンペーンを行い、　</a:t>
                      </a:r>
                      <a:endParaRPr lang="en-US" altLang="ja-JP" sz="1400" kern="100" dirty="0">
                        <a:effectLst/>
                        <a:latin typeface="+mn-ea"/>
                        <a:ea typeface="+mn-ea"/>
                      </a:endParaRPr>
                    </a:p>
                    <a:p>
                      <a:pPr algn="just"/>
                      <a:r>
                        <a:rPr lang="ja-JP" altLang="en-US" sz="1400" kern="100" dirty="0">
                          <a:effectLst/>
                          <a:latin typeface="+mn-ea"/>
                          <a:ea typeface="+mn-ea"/>
                        </a:rPr>
                        <a:t>　児童が学習習慣と望ましい　</a:t>
                      </a:r>
                      <a:endParaRPr lang="en-US" altLang="ja-JP" sz="1400" kern="100" dirty="0">
                        <a:effectLst/>
                        <a:latin typeface="+mn-ea"/>
                        <a:ea typeface="+mn-ea"/>
                      </a:endParaRPr>
                    </a:p>
                    <a:p>
                      <a:pPr algn="just"/>
                      <a:r>
                        <a:rPr lang="ja-JP" altLang="en-US" sz="1400" kern="100" dirty="0">
                          <a:effectLst/>
                          <a:latin typeface="+mn-ea"/>
                          <a:ea typeface="+mn-ea"/>
                        </a:rPr>
                        <a:t>　生活習慣を確立できるよう</a:t>
                      </a:r>
                      <a:endParaRPr lang="en-US" altLang="ja-JP" sz="1400" kern="100" dirty="0">
                        <a:effectLst/>
                        <a:latin typeface="+mn-ea"/>
                        <a:ea typeface="+mn-ea"/>
                      </a:endParaRPr>
                    </a:p>
                    <a:p>
                      <a:pPr algn="just"/>
                      <a:r>
                        <a:rPr lang="ja-JP" altLang="en-US" sz="1400" kern="100" dirty="0">
                          <a:effectLst/>
                          <a:latin typeface="+mn-ea"/>
                          <a:ea typeface="+mn-ea"/>
                        </a:rPr>
                        <a:t>　にする。</a:t>
                      </a:r>
                      <a:endParaRPr lang="en-US" altLang="ja-JP" sz="1400" kern="100" dirty="0">
                        <a:effectLst/>
                        <a:latin typeface="+mn-ea"/>
                        <a:ea typeface="+mn-ea"/>
                      </a:endParaRPr>
                    </a:p>
                    <a:p>
                      <a:pPr algn="just"/>
                      <a:r>
                        <a:rPr lang="ja-JP" altLang="en-US" sz="1400" kern="100" dirty="0">
                          <a:effectLst/>
                          <a:latin typeface="+mn-ea"/>
                          <a:ea typeface="+mn-ea"/>
                        </a:rPr>
                        <a:t>・多読賞の設定や読書旬間等を　</a:t>
                      </a:r>
                      <a:endParaRPr lang="en-US" altLang="ja-JP" sz="1400" kern="100" dirty="0">
                        <a:effectLst/>
                        <a:latin typeface="+mn-ea"/>
                        <a:ea typeface="+mn-ea"/>
                      </a:endParaRPr>
                    </a:p>
                    <a:p>
                      <a:pPr algn="just"/>
                      <a:r>
                        <a:rPr lang="ja-JP" altLang="en-US" sz="1400" kern="100" dirty="0">
                          <a:effectLst/>
                          <a:latin typeface="+mn-ea"/>
                          <a:ea typeface="+mn-ea"/>
                        </a:rPr>
                        <a:t>　行うことで読書科の充実を</a:t>
                      </a:r>
                      <a:endParaRPr lang="en-US" altLang="ja-JP" sz="1400" kern="100" dirty="0">
                        <a:effectLst/>
                        <a:latin typeface="+mn-ea"/>
                        <a:ea typeface="+mn-ea"/>
                      </a:endParaRPr>
                    </a:p>
                    <a:p>
                      <a:pPr algn="just"/>
                      <a:r>
                        <a:rPr lang="ja-JP" altLang="en-US" sz="1400" kern="100" dirty="0">
                          <a:effectLst/>
                          <a:latin typeface="+mn-ea"/>
                          <a:ea typeface="+mn-ea"/>
                        </a:rPr>
                        <a:t>　図り、児童の読書習慣の確立　</a:t>
                      </a:r>
                      <a:endParaRPr lang="en-US" altLang="ja-JP" sz="1400" kern="100" dirty="0">
                        <a:effectLst/>
                        <a:latin typeface="+mn-ea"/>
                        <a:ea typeface="+mn-ea"/>
                      </a:endParaRPr>
                    </a:p>
                    <a:p>
                      <a:pPr algn="just"/>
                      <a:r>
                        <a:rPr lang="ja-JP" altLang="en-US" sz="1400" kern="100" dirty="0">
                          <a:effectLst/>
                          <a:latin typeface="+mn-ea"/>
                          <a:ea typeface="+mn-ea"/>
                        </a:rPr>
                        <a:t>　を目指す。</a:t>
                      </a:r>
                      <a:endParaRPr lang="en-US" altLang="ja-JP" sz="1400" kern="100" dirty="0">
                        <a:effectLst/>
                        <a:latin typeface="+mn-ea"/>
                        <a:ea typeface="+mn-ea"/>
                      </a:endParaRPr>
                    </a:p>
                  </a:txBody>
                  <a:tcPr marL="58240" marR="58240" marT="0" marB="0">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6585166"/>
                  </a:ext>
                </a:extLst>
              </a:tr>
              <a:tr h="1668588">
                <a:tc>
                  <a:txBody>
                    <a:bodyPr/>
                    <a:lstStyle/>
                    <a:p>
                      <a:pPr algn="ctr"/>
                      <a:r>
                        <a:rPr kumimoji="1" lang="ja-JP" altLang="en-US" sz="1200" b="1" dirty="0">
                          <a:solidFill>
                            <a:schemeClr val="tx1"/>
                          </a:solidFill>
                        </a:rPr>
                        <a:t>特に支援が必要な児童・生徒への手立て</a:t>
                      </a:r>
                    </a:p>
                  </a:txBody>
                  <a:tcPr marL="58240" marR="58240" marT="0" marB="0" anchor="ct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ja-JP" altLang="en-US" sz="1400" kern="100" dirty="0">
                          <a:effectLst/>
                          <a:latin typeface="+mn-ea"/>
                          <a:ea typeface="+mn-ea"/>
                          <a:cs typeface="Times New Roman" panose="02020603050405020304" pitchFamily="18" charset="0"/>
                        </a:rPr>
                        <a:t>・支援が必要な児童への有効</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な手立てについて職員間で　　</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情報交換し、共有の指導の　</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の手立てとする。</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・算数において児童のつまず</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きの傾向を把握し、系統的　</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な指導を行うための教材研</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究を行う。</a:t>
                      </a:r>
                      <a:endParaRPr lang="en-US" altLang="ja-JP" sz="1400" kern="100" dirty="0">
                        <a:effectLst/>
                        <a:latin typeface="+mn-ea"/>
                        <a:ea typeface="+mn-ea"/>
                        <a:cs typeface="Times New Roman" panose="02020603050405020304" pitchFamily="18" charset="0"/>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dirty="0">
                          <a:effectLst/>
                          <a:latin typeface="+mn-ea"/>
                          <a:ea typeface="+mn-ea"/>
                        </a:rPr>
                        <a:t>・個人カルテを活用しながら</a:t>
                      </a:r>
                      <a:r>
                        <a:rPr lang="en-US" altLang="ja-JP" sz="1400" kern="100" dirty="0">
                          <a:effectLst/>
                          <a:latin typeface="+mn-ea"/>
                          <a:ea typeface="+mn-ea"/>
                        </a:rPr>
                        <a:t>E</a:t>
                      </a:r>
                      <a:r>
                        <a:rPr lang="ja-JP" altLang="en-US" sz="1400" kern="100" dirty="0">
                          <a:effectLst/>
                          <a:latin typeface="+mn-ea"/>
                          <a:ea typeface="+mn-ea"/>
                        </a:rPr>
                        <a:t>　</a:t>
                      </a:r>
                      <a:endParaRPr lang="en-US" altLang="ja-JP" sz="1400" kern="100" dirty="0">
                        <a:effectLst/>
                        <a:latin typeface="+mn-ea"/>
                        <a:ea typeface="+mn-ea"/>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dirty="0">
                          <a:effectLst/>
                          <a:latin typeface="+mn-ea"/>
                          <a:ea typeface="+mn-ea"/>
                        </a:rPr>
                        <a:t>　</a:t>
                      </a:r>
                      <a:r>
                        <a:rPr lang="en-US" altLang="ja-JP" sz="1400" kern="100" dirty="0">
                          <a:effectLst/>
                          <a:latin typeface="+mn-ea"/>
                          <a:ea typeface="+mn-ea"/>
                        </a:rPr>
                        <a:t>DO</a:t>
                      </a:r>
                      <a:r>
                        <a:rPr lang="ja-JP" altLang="en-US" sz="1400" kern="100" dirty="0">
                          <a:effectLst/>
                          <a:latin typeface="+mn-ea"/>
                          <a:ea typeface="+mn-ea"/>
                        </a:rPr>
                        <a:t>スクの時間にそれぞれの</a:t>
                      </a:r>
                      <a:endParaRPr lang="en-US" altLang="ja-JP" sz="1400" kern="100" dirty="0">
                        <a:effectLst/>
                        <a:latin typeface="+mn-ea"/>
                        <a:ea typeface="+mn-ea"/>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dirty="0">
                          <a:effectLst/>
                          <a:latin typeface="+mn-ea"/>
                          <a:ea typeface="+mn-ea"/>
                        </a:rPr>
                        <a:t>　苦手に応じた補習を行う。</a:t>
                      </a:r>
                      <a:endParaRPr lang="en-US" altLang="ja-JP" sz="1400" kern="100" dirty="0">
                        <a:effectLst/>
                        <a:latin typeface="+mn-ea"/>
                        <a:ea typeface="+mn-ea"/>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dirty="0">
                          <a:effectLst/>
                          <a:latin typeface="+mn-ea"/>
                          <a:ea typeface="+mn-ea"/>
                        </a:rPr>
                        <a:t>・「ドリルパーク」の課題とし　</a:t>
                      </a:r>
                      <a:endParaRPr lang="en-US" altLang="ja-JP" sz="1400" kern="100" dirty="0">
                        <a:effectLst/>
                        <a:latin typeface="+mn-ea"/>
                        <a:ea typeface="+mn-ea"/>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dirty="0">
                          <a:effectLst/>
                          <a:latin typeface="+mn-ea"/>
                          <a:ea typeface="+mn-ea"/>
                        </a:rPr>
                        <a:t>　</a:t>
                      </a:r>
                      <a:r>
                        <a:rPr lang="ja-JP" altLang="en-US" sz="1400" kern="100" dirty="0" err="1">
                          <a:effectLst/>
                          <a:latin typeface="+mn-ea"/>
                          <a:ea typeface="+mn-ea"/>
                        </a:rPr>
                        <a:t>て</a:t>
                      </a:r>
                      <a:r>
                        <a:rPr lang="ja-JP" altLang="en-US" sz="1400" kern="100" dirty="0">
                          <a:effectLst/>
                          <a:latin typeface="+mn-ea"/>
                          <a:ea typeface="+mn-ea"/>
                        </a:rPr>
                        <a:t>個別に前学年の内容の課題　</a:t>
                      </a:r>
                      <a:endParaRPr lang="en-US" altLang="ja-JP" sz="1400" kern="100" dirty="0">
                        <a:effectLst/>
                        <a:latin typeface="+mn-ea"/>
                        <a:ea typeface="+mn-ea"/>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dirty="0">
                          <a:effectLst/>
                          <a:latin typeface="+mn-ea"/>
                          <a:ea typeface="+mn-ea"/>
                        </a:rPr>
                        <a:t>　を実施する。</a:t>
                      </a:r>
                      <a:endParaRPr lang="en-US" altLang="ja-JP" sz="1400" kern="100" dirty="0">
                        <a:effectLst/>
                        <a:latin typeface="+mn-ea"/>
                        <a:ea typeface="+mn-ea"/>
                      </a:endParaRPr>
                    </a:p>
                    <a:p>
                      <a:pPr algn="just"/>
                      <a:endParaRPr lang="ja-JP" altLang="ja-JP" sz="1400" kern="100" dirty="0">
                        <a:effectLst/>
                        <a:latin typeface="+mn-ea"/>
                        <a:ea typeface="+mn-ea"/>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ja-JP" altLang="en-US" sz="1400" kern="100" dirty="0">
                          <a:effectLst/>
                          <a:latin typeface="+mn-ea"/>
                          <a:ea typeface="+mn-ea"/>
                          <a:cs typeface="Times New Roman" panose="02020603050405020304" pitchFamily="18" charset="0"/>
                        </a:rPr>
                        <a:t>・</a:t>
                      </a:r>
                      <a:r>
                        <a:rPr lang="ja-JP" altLang="en-US" sz="1400" kern="100" dirty="0">
                          <a:effectLst/>
                          <a:latin typeface="+mn-ea"/>
                          <a:ea typeface="+mn-ea"/>
                        </a:rPr>
                        <a:t>杉二</a:t>
                      </a:r>
                      <a:r>
                        <a:rPr lang="en-US" altLang="ja-JP" sz="1400" kern="100" dirty="0">
                          <a:effectLst/>
                          <a:latin typeface="+mn-ea"/>
                          <a:ea typeface="+mn-ea"/>
                        </a:rPr>
                        <a:t>GM</a:t>
                      </a:r>
                      <a:r>
                        <a:rPr lang="ja-JP" altLang="en-US" sz="1400" kern="100">
                          <a:effectLst/>
                          <a:latin typeface="+mn-ea"/>
                          <a:ea typeface="+mn-ea"/>
                        </a:rPr>
                        <a:t>キャンペーン</a:t>
                      </a:r>
                      <a:r>
                        <a:rPr lang="ja-JP" altLang="en-US" sz="1400" kern="100">
                          <a:effectLst/>
                          <a:latin typeface="+mn-ea"/>
                          <a:ea typeface="+mn-ea"/>
                          <a:cs typeface="Times New Roman" panose="02020603050405020304" pitchFamily="18" charset="0"/>
                        </a:rPr>
                        <a:t>の</a:t>
                      </a:r>
                      <a:r>
                        <a:rPr lang="ja-JP" altLang="en-US" sz="1400" kern="100" dirty="0">
                          <a:effectLst/>
                          <a:latin typeface="+mn-ea"/>
                          <a:ea typeface="+mn-ea"/>
                          <a:cs typeface="Times New Roman" panose="02020603050405020304" pitchFamily="18" charset="0"/>
                        </a:rPr>
                        <a:t>時期　</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だけでなく、常に宿題の実施　</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を確認できる連絡シートを活　</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用し、家庭との連携を図る。</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・個人面談で児童のテスト結果</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等をもとに保護者への学力向</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上の意識を高める話をする。</a:t>
                      </a:r>
                      <a:endParaRPr lang="ja-JP" sz="1400" kern="100" dirty="0">
                        <a:effectLst/>
                        <a:latin typeface="+mn-ea"/>
                        <a:ea typeface="+mn-ea"/>
                        <a:cs typeface="Times New Roman" panose="02020603050405020304" pitchFamily="18" charset="0"/>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5073816"/>
                  </a:ext>
                </a:extLst>
              </a:tr>
              <a:tr h="1355861">
                <a:tc>
                  <a:txBody>
                    <a:bodyPr/>
                    <a:lstStyle/>
                    <a:p>
                      <a:pPr algn="ctr"/>
                      <a:r>
                        <a:rPr lang="ja-JP" altLang="en-US" sz="1200" b="1" dirty="0">
                          <a:solidFill>
                            <a:schemeClr val="tx1"/>
                          </a:solidFill>
                        </a:rPr>
                        <a:t>成果指標</a:t>
                      </a:r>
                    </a:p>
                  </a:txBody>
                  <a:tcPr marL="58240" marR="58240" marT="0" marB="0" anchor="ct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ja-JP" altLang="en-US" sz="1200" kern="100" dirty="0">
                          <a:effectLst/>
                          <a:latin typeface="+mn-ea"/>
                          <a:ea typeface="+mn-ea"/>
                        </a:rPr>
                        <a:t>・江戸川区学力調査「授業の　</a:t>
                      </a:r>
                      <a:endParaRPr lang="en-US" altLang="ja-JP" sz="1200" kern="100" dirty="0">
                        <a:effectLst/>
                        <a:latin typeface="+mn-ea"/>
                        <a:ea typeface="+mn-ea"/>
                      </a:endParaRPr>
                    </a:p>
                    <a:p>
                      <a:pPr algn="just"/>
                      <a:r>
                        <a:rPr lang="ja-JP" altLang="en-US" sz="1200" kern="100" dirty="0">
                          <a:effectLst/>
                          <a:latin typeface="+mn-ea"/>
                          <a:ea typeface="+mn-ea"/>
                        </a:rPr>
                        <a:t>　内容はどのくらい分かりま　</a:t>
                      </a:r>
                      <a:endParaRPr lang="en-US" altLang="ja-JP" sz="1200" kern="100" dirty="0">
                        <a:effectLst/>
                        <a:latin typeface="+mn-ea"/>
                        <a:ea typeface="+mn-ea"/>
                      </a:endParaRPr>
                    </a:p>
                    <a:p>
                      <a:pPr algn="just"/>
                      <a:r>
                        <a:rPr lang="ja-JP" altLang="en-US" sz="1200" kern="100" dirty="0">
                          <a:effectLst/>
                          <a:latin typeface="+mn-ea"/>
                          <a:ea typeface="+mn-ea"/>
                        </a:rPr>
                        <a:t>　すか」各学年・各教科肯定　</a:t>
                      </a:r>
                      <a:endParaRPr lang="en-US" altLang="ja-JP" sz="1200" kern="100" dirty="0">
                        <a:effectLst/>
                        <a:latin typeface="+mn-ea"/>
                        <a:ea typeface="+mn-ea"/>
                      </a:endParaRPr>
                    </a:p>
                    <a:p>
                      <a:pPr algn="just"/>
                      <a:r>
                        <a:rPr lang="ja-JP" altLang="en-US" sz="1200" kern="100" dirty="0">
                          <a:effectLst/>
                          <a:latin typeface="+mn-ea"/>
                          <a:ea typeface="+mn-ea"/>
                        </a:rPr>
                        <a:t>　的意見</a:t>
                      </a:r>
                      <a:endParaRPr lang="en-US" altLang="ja-JP" sz="1200" kern="100" dirty="0">
                        <a:effectLst/>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kern="100" dirty="0">
                          <a:effectLst/>
                          <a:latin typeface="+mn-ea"/>
                          <a:ea typeface="+mn-ea"/>
                        </a:rPr>
                        <a:t>8</a:t>
                      </a:r>
                      <a:r>
                        <a:rPr lang="ja-JP" altLang="en-US" sz="1600" kern="100" dirty="0">
                          <a:effectLst/>
                          <a:latin typeface="+mn-ea"/>
                          <a:ea typeface="+mn-ea"/>
                        </a:rPr>
                        <a:t>５％以上</a:t>
                      </a:r>
                      <a:endParaRPr lang="en-US" altLang="ja-JP" sz="1600" kern="100" dirty="0">
                        <a:effectLst/>
                        <a:latin typeface="+mn-ea"/>
                        <a:ea typeface="+mn-ea"/>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7000" lvl="0" indent="-127000" algn="just">
                        <a:buNone/>
                      </a:pPr>
                      <a:r>
                        <a:rPr lang="ja-JP" altLang="en-US" sz="1200" kern="100" dirty="0">
                          <a:effectLst/>
                          <a:latin typeface="+mn-ea"/>
                          <a:ea typeface="+mn-ea"/>
                        </a:rPr>
                        <a:t>・１月の江戸川区学力定着度調　　査８割達成</a:t>
                      </a:r>
                      <a:endParaRPr lang="en-US" altLang="ja-JP" sz="1200" kern="100" dirty="0">
                        <a:effectLst/>
                        <a:latin typeface="+mn-ea"/>
                        <a:ea typeface="+mn-ea"/>
                      </a:endParaRPr>
                    </a:p>
                    <a:p>
                      <a:pPr marL="127000" lvl="0" indent="-127000" algn="ctr">
                        <a:buNone/>
                      </a:pPr>
                      <a:r>
                        <a:rPr lang="ja-JP" altLang="en-US" sz="1600" kern="100" dirty="0">
                          <a:effectLst/>
                          <a:latin typeface="+mn-ea"/>
                          <a:ea typeface="+mn-ea"/>
                        </a:rPr>
                        <a:t>６５％以上</a:t>
                      </a:r>
                      <a:endParaRPr lang="en-US" altLang="ja-JP" sz="1800" kern="100" dirty="0">
                        <a:effectLst/>
                        <a:latin typeface="+mn-ea"/>
                        <a:ea typeface="+mn-ea"/>
                      </a:endParaRPr>
                    </a:p>
                    <a:p>
                      <a:pPr marL="127000" lvl="0" indent="-127000" algn="just">
                        <a:buNone/>
                      </a:pPr>
                      <a:r>
                        <a:rPr lang="ja-JP" altLang="en-US" sz="1200" kern="100" dirty="0">
                          <a:effectLst/>
                          <a:latin typeface="+mn-ea"/>
                          <a:ea typeface="+mn-ea"/>
                        </a:rPr>
                        <a:t>・全国学力・学習状況調査における国語算数</a:t>
                      </a:r>
                      <a:r>
                        <a:rPr lang="en-US" altLang="ja-JP" sz="1200" kern="100" dirty="0">
                          <a:effectLst/>
                          <a:latin typeface="+mn-ea"/>
                          <a:ea typeface="+mn-ea"/>
                        </a:rPr>
                        <a:t>AB</a:t>
                      </a:r>
                      <a:r>
                        <a:rPr lang="ja-JP" altLang="en-US" sz="1200" kern="100" dirty="0">
                          <a:effectLst/>
                          <a:latin typeface="+mn-ea"/>
                          <a:ea typeface="+mn-ea"/>
                        </a:rPr>
                        <a:t>層</a:t>
                      </a:r>
                      <a:endParaRPr lang="en-US" altLang="ja-JP" sz="1200" kern="100" dirty="0">
                        <a:effectLst/>
                        <a:latin typeface="+mn-ea"/>
                        <a:ea typeface="+mn-ea"/>
                      </a:endParaRPr>
                    </a:p>
                    <a:p>
                      <a:pPr marL="127000" lvl="0" indent="-127000" algn="ctr">
                        <a:buNone/>
                      </a:pPr>
                      <a:r>
                        <a:rPr lang="ja-JP" altLang="en-US" sz="1600" kern="100" dirty="0">
                          <a:effectLst/>
                          <a:latin typeface="+mn-ea"/>
                          <a:ea typeface="+mn-ea"/>
                        </a:rPr>
                        <a:t>５０％以上</a:t>
                      </a:r>
                      <a:endParaRPr lang="en-US" altLang="ja-JP" sz="1600" kern="100" dirty="0">
                        <a:effectLst/>
                        <a:latin typeface="+mn-ea"/>
                        <a:ea typeface="+mn-ea"/>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7000" lvl="0" indent="-127000" algn="just">
                        <a:buNone/>
                      </a:pPr>
                      <a:r>
                        <a:rPr lang="ja-JP" altLang="en-US" sz="1200" kern="100" dirty="0">
                          <a:effectLst/>
                          <a:latin typeface="+mn-ea"/>
                          <a:ea typeface="+mn-ea"/>
                        </a:rPr>
                        <a:t>・全国学力・学習状況調査における６年生のアンケート「授業時間以外の勉強時間」１時間以上の回答割合</a:t>
                      </a:r>
                      <a:endParaRPr lang="en-US" altLang="ja-JP" sz="1200" kern="100" dirty="0">
                        <a:effectLst/>
                        <a:latin typeface="+mn-ea"/>
                        <a:ea typeface="+mn-ea"/>
                      </a:endParaRPr>
                    </a:p>
                    <a:p>
                      <a:pPr marL="127000" lvl="0" indent="-127000" algn="just">
                        <a:buNone/>
                      </a:pPr>
                      <a:r>
                        <a:rPr lang="ja-JP" altLang="en-US" sz="1200" kern="100" dirty="0">
                          <a:effectLst/>
                          <a:latin typeface="+mn-ea"/>
                          <a:ea typeface="+mn-ea"/>
                        </a:rPr>
                        <a:t>　　　　</a:t>
                      </a:r>
                      <a:r>
                        <a:rPr lang="en-US" altLang="ja-JP" sz="1800" kern="100" dirty="0">
                          <a:effectLst/>
                          <a:latin typeface="+mn-ea"/>
                          <a:ea typeface="+mn-ea"/>
                        </a:rPr>
                        <a:t>8</a:t>
                      </a:r>
                      <a:r>
                        <a:rPr lang="ja-JP" altLang="en-US" sz="1800" kern="100" dirty="0">
                          <a:effectLst/>
                          <a:latin typeface="+mn-ea"/>
                          <a:ea typeface="+mn-ea"/>
                        </a:rPr>
                        <a:t>０％以上</a:t>
                      </a:r>
                      <a:endParaRPr lang="en-US" altLang="ja-JP" sz="1800" kern="100" dirty="0">
                        <a:effectLst/>
                        <a:latin typeface="+mn-ea"/>
                        <a:ea typeface="+mn-ea"/>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4086416"/>
                  </a:ext>
                </a:extLst>
              </a:tr>
            </a:tbl>
          </a:graphicData>
        </a:graphic>
      </p:graphicFrame>
      <p:sp>
        <p:nvSpPr>
          <p:cNvPr id="3" name="テキスト ボックス 2">
            <a:extLst>
              <a:ext uri="{FF2B5EF4-FFF2-40B4-BE49-F238E27FC236}">
                <a16:creationId xmlns:a16="http://schemas.microsoft.com/office/drawing/2014/main" id="{0D678A6D-546B-E593-7577-BCBB2C022FA1}"/>
              </a:ext>
            </a:extLst>
          </p:cNvPr>
          <p:cNvSpPr txBox="1">
            <a:spLocks noChangeArrowheads="1"/>
          </p:cNvSpPr>
          <p:nvPr/>
        </p:nvSpPr>
        <p:spPr bwMode="auto">
          <a:xfrm>
            <a:off x="6824853" y="8398"/>
            <a:ext cx="2212658" cy="523875"/>
          </a:xfrm>
          <a:prstGeom prst="rect">
            <a:avLst/>
          </a:prstGeom>
          <a:noFill/>
          <a:ln w="9525">
            <a:noFill/>
            <a:miter lim="800000"/>
            <a:headEnd/>
            <a:tailEnd/>
          </a:ln>
        </p:spPr>
        <p:txBody>
          <a:bodyPr rot="0" vert="horz" wrap="square" lIns="91440" tIns="45720" rIns="91440" bIns="45720" anchor="t" anchorCtr="0">
            <a:noAutofit/>
          </a:bodyPr>
          <a:lstStyle/>
          <a:p>
            <a:pPr algn="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令和</a:t>
            </a:r>
            <a:r>
              <a:rPr lang="ja-JP" altLang="en-US"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７</a:t>
            </a: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年</a:t>
            </a:r>
            <a:r>
              <a:rPr lang="ja-JP" altLang="en-US"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４</a:t>
            </a: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月</a:t>
            </a:r>
            <a:r>
              <a:rPr lang="ja-JP" altLang="en-US"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１</a:t>
            </a: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日現在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江戸川区立</a:t>
            </a: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大杉第二小</a:t>
            </a: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学校</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 name="テキスト ボックス 2">
            <a:extLst>
              <a:ext uri="{FF2B5EF4-FFF2-40B4-BE49-F238E27FC236}">
                <a16:creationId xmlns:a16="http://schemas.microsoft.com/office/drawing/2014/main" id="{CFED5EF0-6DA1-8D85-7C75-4A748D50EE12}"/>
              </a:ext>
            </a:extLst>
          </p:cNvPr>
          <p:cNvSpPr txBox="1">
            <a:spLocks noChangeArrowheads="1"/>
          </p:cNvSpPr>
          <p:nvPr/>
        </p:nvSpPr>
        <p:spPr bwMode="auto">
          <a:xfrm>
            <a:off x="1096536" y="55910"/>
            <a:ext cx="5868765" cy="369332"/>
          </a:xfrm>
          <a:prstGeom prst="rect">
            <a:avLst/>
          </a:prstGeom>
          <a:noFill/>
          <a:ln w="9525">
            <a:noFill/>
            <a:miter lim="800000"/>
            <a:headEnd/>
            <a:tailEnd/>
          </a:ln>
        </p:spPr>
        <p:txBody>
          <a:bodyPr rot="0" vert="horz" wrap="square" lIns="91440" tIns="45720" rIns="91440" bIns="45720" anchor="t" anchorCtr="0">
            <a:spAutoFit/>
          </a:bodyPr>
          <a:lstStyle/>
          <a:p>
            <a:pPr algn="ctr"/>
            <a:r>
              <a:rPr lang="ja-JP" altLang="en-US" kern="100" dirty="0">
                <a:effectLst/>
                <a:latin typeface="Century"/>
                <a:ea typeface="HG丸ｺﾞｼｯｸM-PRO"/>
                <a:cs typeface="Times New Roman"/>
              </a:rPr>
              <a:t>誰一人取り残さないための</a:t>
            </a:r>
            <a:r>
              <a:rPr lang="ja-JP" kern="100" dirty="0">
                <a:effectLst/>
                <a:latin typeface="Century"/>
                <a:ea typeface="HG丸ｺﾞｼｯｸM-PRO"/>
                <a:cs typeface="Times New Roman"/>
              </a:rPr>
              <a:t>学力向上アクションプラン</a:t>
            </a:r>
            <a:endParaRPr lang="ja-JP" sz="1000" kern="100" dirty="0">
              <a:effectLst/>
              <a:latin typeface="Century"/>
              <a:ea typeface="HG丸ｺﾞｼｯｸM-PRO"/>
              <a:cs typeface="Times New Roman"/>
            </a:endParaRPr>
          </a:p>
        </p:txBody>
      </p:sp>
      <p:graphicFrame>
        <p:nvGraphicFramePr>
          <p:cNvPr id="9" name="表 9">
            <a:extLst>
              <a:ext uri="{FF2B5EF4-FFF2-40B4-BE49-F238E27FC236}">
                <a16:creationId xmlns:a16="http://schemas.microsoft.com/office/drawing/2014/main" id="{B4324061-F129-71EA-EAF4-2FB206E0E217}"/>
              </a:ext>
            </a:extLst>
          </p:cNvPr>
          <p:cNvGraphicFramePr>
            <a:graphicFrameLocks noGrp="1"/>
          </p:cNvGraphicFramePr>
          <p:nvPr>
            <p:extLst>
              <p:ext uri="{D42A27DB-BD31-4B8C-83A1-F6EECF244321}">
                <p14:modId xmlns:p14="http://schemas.microsoft.com/office/powerpoint/2010/main" val="1193581477"/>
              </p:ext>
            </p:extLst>
          </p:nvPr>
        </p:nvGraphicFramePr>
        <p:xfrm>
          <a:off x="109837" y="453081"/>
          <a:ext cx="8913189" cy="588910"/>
        </p:xfrm>
        <a:graphic>
          <a:graphicData uri="http://schemas.openxmlformats.org/drawingml/2006/table">
            <a:tbl>
              <a:tblPr>
                <a:tableStyleId>{616DA210-FB5B-4158-B5E0-FEB733F419BA}</a:tableStyleId>
              </a:tblPr>
              <a:tblGrid>
                <a:gridCol w="2710934">
                  <a:extLst>
                    <a:ext uri="{9D8B030D-6E8A-4147-A177-3AD203B41FA5}">
                      <a16:colId xmlns:a16="http://schemas.microsoft.com/office/drawing/2014/main" val="8374140"/>
                    </a:ext>
                  </a:extLst>
                </a:gridCol>
                <a:gridCol w="1638650">
                  <a:extLst>
                    <a:ext uri="{9D8B030D-6E8A-4147-A177-3AD203B41FA5}">
                      <a16:colId xmlns:a16="http://schemas.microsoft.com/office/drawing/2014/main" val="148025817"/>
                    </a:ext>
                  </a:extLst>
                </a:gridCol>
                <a:gridCol w="1472513">
                  <a:extLst>
                    <a:ext uri="{9D8B030D-6E8A-4147-A177-3AD203B41FA5}">
                      <a16:colId xmlns:a16="http://schemas.microsoft.com/office/drawing/2014/main" val="562460415"/>
                    </a:ext>
                  </a:extLst>
                </a:gridCol>
                <a:gridCol w="1569890">
                  <a:extLst>
                    <a:ext uri="{9D8B030D-6E8A-4147-A177-3AD203B41FA5}">
                      <a16:colId xmlns:a16="http://schemas.microsoft.com/office/drawing/2014/main" val="28552274"/>
                    </a:ext>
                  </a:extLst>
                </a:gridCol>
                <a:gridCol w="1521202">
                  <a:extLst>
                    <a:ext uri="{9D8B030D-6E8A-4147-A177-3AD203B41FA5}">
                      <a16:colId xmlns:a16="http://schemas.microsoft.com/office/drawing/2014/main" val="4076091301"/>
                    </a:ext>
                  </a:extLst>
                </a:gridCol>
              </a:tblGrid>
              <a:tr h="241401">
                <a:tc rowSpan="2">
                  <a:txBody>
                    <a:bodyPr/>
                    <a:lstStyle/>
                    <a:p>
                      <a:pPr algn="ctr"/>
                      <a:r>
                        <a:rPr lang="ja-JP" sz="1800" kern="100" dirty="0">
                          <a:effectLst/>
                        </a:rPr>
                        <a:t>令和８年度までの目標</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1">
                        <a:lumMod val="40000"/>
                        <a:lumOff val="60000"/>
                      </a:schemeClr>
                    </a:solidFill>
                  </a:tcPr>
                </a:tc>
                <a:tc gridSpan="2">
                  <a:txBody>
                    <a:bodyPr/>
                    <a:lstStyle/>
                    <a:p>
                      <a:pPr lvl="0" algn="ctr">
                        <a:lnSpc>
                          <a:spcPct val="100000"/>
                        </a:lnSpc>
                        <a:spcBef>
                          <a:spcPts val="0"/>
                        </a:spcBef>
                        <a:spcAft>
                          <a:spcPts val="0"/>
                        </a:spcAft>
                        <a:buNone/>
                      </a:pPr>
                      <a:r>
                        <a:rPr lang="ja-JP" altLang="en-US" sz="1400" b="0" i="0" u="none" strike="noStrike" kern="100" noProof="0" dirty="0">
                          <a:effectLst/>
                          <a:latin typeface="游ゴシック"/>
                          <a:ea typeface="游ゴシック"/>
                        </a:rPr>
                        <a:t>国語</a:t>
                      </a:r>
                    </a:p>
                  </a:txBody>
                  <a:tcPr marL="62865" marR="62865" marT="0" marB="0" anchor="ctr">
                    <a:solidFill>
                      <a:schemeClr val="accent1">
                        <a:lumMod val="40000"/>
                        <a:lumOff val="60000"/>
                      </a:schemeClr>
                    </a:solidFill>
                  </a:tcPr>
                </a:tc>
                <a:tc hMerge="1">
                  <a:txBody>
                    <a:bodyPr/>
                    <a:lstStyle/>
                    <a:p>
                      <a:endParaRPr kumimoji="1" lang="ja-JP" altLang="en-US"/>
                    </a:p>
                  </a:txBody>
                  <a:tcPr/>
                </a:tc>
                <a:tc gridSpan="2">
                  <a:txBody>
                    <a:bodyPr/>
                    <a:lstStyle/>
                    <a:p>
                      <a:pPr lvl="0" algn="ctr">
                        <a:lnSpc>
                          <a:spcPct val="100000"/>
                        </a:lnSpc>
                        <a:spcBef>
                          <a:spcPts val="0"/>
                        </a:spcBef>
                        <a:spcAft>
                          <a:spcPts val="0"/>
                        </a:spcAft>
                        <a:buNone/>
                      </a:pPr>
                      <a:r>
                        <a:rPr lang="ja-JP" altLang="en-US" sz="1400" b="0" i="0" u="none" strike="noStrike" kern="100" noProof="0" dirty="0">
                          <a:effectLst/>
                          <a:latin typeface="游ゴシック"/>
                          <a:ea typeface="游ゴシック"/>
                        </a:rPr>
                        <a:t>算数・数学</a:t>
                      </a:r>
                    </a:p>
                  </a:txBody>
                  <a:tcPr marL="62865" marR="62865" marT="0" marB="0" anchor="ctr">
                    <a:solidFill>
                      <a:schemeClr val="accent1">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4114349751"/>
                  </a:ext>
                </a:extLst>
              </a:tr>
              <a:tr h="347509">
                <a:tc vMerge="1">
                  <a:txBody>
                    <a:bodyPr/>
                    <a:lstStyle/>
                    <a:p>
                      <a:endParaRPr lang="en-US" altLang="ja-JP"/>
                    </a:p>
                  </a:txBody>
                  <a:tcPr marL="62865" marR="62865" marT="0" marB="0" anchor="ctr">
                    <a:solidFill>
                      <a:schemeClr val="accent4">
                        <a:lumMod val="60000"/>
                        <a:lumOff val="40000"/>
                      </a:schemeClr>
                    </a:solidFill>
                  </a:tcPr>
                </a:tc>
                <a:tc>
                  <a:txBody>
                    <a:bodyPr/>
                    <a:lstStyle/>
                    <a:p>
                      <a:pPr lvl="0" algn="ctr">
                        <a:buNone/>
                      </a:pPr>
                      <a:r>
                        <a:rPr lang="ja-JP" sz="1000" b="0" i="0" u="none" strike="noStrike" kern="100" noProof="0" dirty="0">
                          <a:effectLst/>
                          <a:latin typeface="游ゴシック"/>
                          <a:ea typeface="游ゴシック"/>
                        </a:rPr>
                        <a:t>自校ＡＢ層の割合</a:t>
                      </a:r>
                      <a:endParaRPr lang="en-US" altLang="ja-JP" sz="1000" dirty="0"/>
                    </a:p>
                  </a:txBody>
                  <a:tcPr marL="62865" marR="62865" marT="0" marB="0" anchor="ctr">
                    <a:solidFill>
                      <a:schemeClr val="accent1">
                        <a:lumMod val="40000"/>
                        <a:lumOff val="60000"/>
                      </a:schemeClr>
                    </a:solidFill>
                  </a:tcPr>
                </a:tc>
                <a:tc>
                  <a:txBody>
                    <a:bodyPr/>
                    <a:lstStyle/>
                    <a:p>
                      <a:pPr algn="ctr"/>
                      <a:r>
                        <a:rPr lang="ja-JP" altLang="en-US" sz="1100" kern="100" dirty="0">
                          <a:effectLst/>
                        </a:rPr>
                        <a:t>５５％</a:t>
                      </a:r>
                      <a:endParaRPr lang="ja-JP" sz="1100" kern="100" dirty="0">
                        <a:effectLst/>
                      </a:endParaRPr>
                    </a:p>
                  </a:txBody>
                  <a:tcPr marL="62865" marR="62865" marT="0" marB="0" anchor="ctr">
                    <a:noFill/>
                  </a:tcPr>
                </a:tc>
                <a:tc>
                  <a:txBody>
                    <a:bodyPr/>
                    <a:lstStyle/>
                    <a:p>
                      <a:pPr lvl="0" algn="ctr">
                        <a:buNone/>
                      </a:pPr>
                      <a:r>
                        <a:rPr lang="ja-JP" altLang="en-US" sz="1000" b="0" i="0" u="none" strike="noStrike" kern="100" noProof="0" dirty="0">
                          <a:effectLst/>
                          <a:latin typeface="游ゴシック"/>
                          <a:ea typeface="游ゴシック"/>
                        </a:rPr>
                        <a:t>自校ＡＢ層の割合</a:t>
                      </a:r>
                      <a:endParaRPr lang="en-US" altLang="ja-JP" sz="1000" dirty="0"/>
                    </a:p>
                  </a:txBody>
                  <a:tcPr marL="62865" marR="62865" marT="0" marB="0" anchor="ctr">
                    <a:solidFill>
                      <a:schemeClr val="accent1">
                        <a:lumMod val="40000"/>
                        <a:lumOff val="60000"/>
                      </a:schemeClr>
                    </a:solidFill>
                  </a:tcPr>
                </a:tc>
                <a:tc>
                  <a:txBody>
                    <a:bodyPr/>
                    <a:lstStyle/>
                    <a:p>
                      <a:pPr algn="ctr"/>
                      <a:r>
                        <a:rPr lang="ja-JP" altLang="en-US" sz="1000" kern="100" dirty="0">
                          <a:effectLst/>
                        </a:rPr>
                        <a:t>５０％</a:t>
                      </a:r>
                      <a:endParaRPr lang="ja-JP" sz="1000" kern="100" dirty="0">
                        <a:effectLst/>
                      </a:endParaRPr>
                    </a:p>
                  </a:txBody>
                  <a:tcPr marL="62865" marR="62865" marT="0" marB="0" anchor="ctr">
                    <a:noFill/>
                  </a:tcPr>
                </a:tc>
                <a:extLst>
                  <a:ext uri="{0D108BD9-81ED-4DB2-BD59-A6C34878D82A}">
                    <a16:rowId xmlns:a16="http://schemas.microsoft.com/office/drawing/2014/main" val="208450619"/>
                  </a:ext>
                </a:extLst>
              </a:tr>
            </a:tbl>
          </a:graphicData>
        </a:graphic>
      </p:graphicFrame>
      <p:pic>
        <p:nvPicPr>
          <p:cNvPr id="8" name="図 7"/>
          <p:cNvPicPr>
            <a:picLocks noChangeAspect="1"/>
          </p:cNvPicPr>
          <p:nvPr/>
        </p:nvPicPr>
        <p:blipFill rotWithShape="1">
          <a:blip r:embed="rId2"/>
          <a:srcRect l="1843" t="10268" r="85607" b="81339"/>
          <a:stretch/>
        </p:blipFill>
        <p:spPr>
          <a:xfrm>
            <a:off x="0" y="28975"/>
            <a:ext cx="1096536" cy="412298"/>
          </a:xfrm>
          <a:prstGeom prst="rect">
            <a:avLst/>
          </a:prstGeom>
        </p:spPr>
      </p:pic>
    </p:spTree>
    <p:extLst>
      <p:ext uri="{BB962C8B-B14F-4D97-AF65-F5344CB8AC3E}">
        <p14:creationId xmlns:p14="http://schemas.microsoft.com/office/powerpoint/2010/main" val="35169759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1225</TotalTime>
  <Words>518</Words>
  <Application>Microsoft Office PowerPoint</Application>
  <PresentationFormat>画面に合わせる (4:3)</PresentationFormat>
  <Paragraphs>64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Arial</vt:lpstr>
      <vt:lpstr>Calibri</vt:lpstr>
      <vt:lpstr>Calibri Light</vt:lpstr>
      <vt:lpstr>Century</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全庁ＬＡＮ利用者</dc:creator>
  <cp:lastModifiedBy>pi912210</cp:lastModifiedBy>
  <cp:revision>379</cp:revision>
  <cp:lastPrinted>2025-04-28T09:18:16Z</cp:lastPrinted>
  <dcterms:created xsi:type="dcterms:W3CDTF">2022-10-04T05:19:36Z</dcterms:created>
  <dcterms:modified xsi:type="dcterms:W3CDTF">2025-04-28T09:19:23Z</dcterms:modified>
</cp:coreProperties>
</file>