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DFCC3C-03A3-BD0E-53EB-B985A51A9659}" v="27" dt="2022-12-01T06:25:30.891"/>
    <p1510:client id="{52A00201-9A6B-2089-4733-C8CF7C9AD8A0}" v="50" dt="2022-11-29T00:51:42.624"/>
    <p1510:client id="{595683A7-9D3C-9D05-65BE-3E54F41B967D}" v="123" dt="2022-11-29T02:46:03.354"/>
    <p1510:client id="{5F6B05B6-F2DD-8DDD-D916-ED6CD3FDF44B}" v="81" dt="2022-11-29T05:27:08.468"/>
    <p1510:client id="{60C6B6A1-501D-F066-5394-00D88EF4EEC2}" v="1553" dt="2022-11-29T07:08:05.653"/>
    <p1510:client id="{6EE5411D-E76C-F13D-A9B9-CF6839761546}" v="9" dt="2022-11-29T01:10:36.303"/>
    <p1510:client id="{9A00E9B2-04DB-A8D3-E4B2-5D55CCAE6B69}" v="45" dt="2022-11-29T00:44:21.307"/>
    <p1510:client id="{F9C3A3FA-CB86-7F79-58BD-7C33EB569D19}" v="24" dt="2022-11-07T07:08:52.8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978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56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75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880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34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238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572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4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563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677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34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D435-17C1-446D-81B5-F8849CC5220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6A484-CAEF-4D7E-B3EE-893DA013C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501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D0BD75F3-E5EA-4F99-AE62-6D7B3B708A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560495"/>
              </p:ext>
            </p:extLst>
          </p:nvPr>
        </p:nvGraphicFramePr>
        <p:xfrm>
          <a:off x="109836" y="1212088"/>
          <a:ext cx="8913189" cy="54209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98800">
                  <a:extLst>
                    <a:ext uri="{9D8B030D-6E8A-4147-A177-3AD203B41FA5}">
                      <a16:colId xmlns:a16="http://schemas.microsoft.com/office/drawing/2014/main" val="2020109271"/>
                    </a:ext>
                  </a:extLst>
                </a:gridCol>
                <a:gridCol w="2490491">
                  <a:extLst>
                    <a:ext uri="{9D8B030D-6E8A-4147-A177-3AD203B41FA5}">
                      <a16:colId xmlns:a16="http://schemas.microsoft.com/office/drawing/2014/main" val="4022566540"/>
                    </a:ext>
                  </a:extLst>
                </a:gridCol>
                <a:gridCol w="2640695">
                  <a:extLst>
                    <a:ext uri="{9D8B030D-6E8A-4147-A177-3AD203B41FA5}">
                      <a16:colId xmlns:a16="http://schemas.microsoft.com/office/drawing/2014/main" val="259651842"/>
                    </a:ext>
                  </a:extLst>
                </a:gridCol>
                <a:gridCol w="2783203">
                  <a:extLst>
                    <a:ext uri="{9D8B030D-6E8A-4147-A177-3AD203B41FA5}">
                      <a16:colId xmlns:a16="http://schemas.microsoft.com/office/drawing/2014/main" val="1101428818"/>
                    </a:ext>
                  </a:extLst>
                </a:gridCol>
              </a:tblGrid>
              <a:tr h="352954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600" b="0" i="0" u="none" strike="noStrike" kern="100" noProof="0" dirty="0">
                          <a:effectLst/>
                        </a:rPr>
                        <a:t>目標達成に向けた取組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0258699"/>
                  </a:ext>
                </a:extLst>
              </a:tr>
              <a:tr h="42058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３つの観点</a:t>
                      </a:r>
                      <a:endParaRPr lang="ja-JP" sz="9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  <a:cs typeface="+mn-cs"/>
                        </a:rPr>
                        <a:t>教員の指導力向上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</a:rPr>
                        <a:t>基礎学力の保障</a:t>
                      </a:r>
                      <a:endParaRPr lang="en-US" altLang="ja-JP" sz="18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effectLst/>
                          <a:latin typeface="+mn-ea"/>
                          <a:ea typeface="+mn-ea"/>
                          <a:cs typeface="Times New Roman"/>
                        </a:rPr>
                        <a:t>学習習慣の確立</a:t>
                      </a:r>
                      <a:endParaRPr lang="ja-JP" sz="18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203774"/>
                  </a:ext>
                </a:extLst>
              </a:tr>
              <a:tr h="198610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学校全体の取組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4940" indent="-133350"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・めあて、まとめ、振り返りの展開を実践する。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</a:t>
                      </a:r>
                      <a:r>
                        <a:rPr lang="en-US" altLang="ja-JP" sz="1400" kern="100" dirty="0">
                          <a:effectLst/>
                          <a:latin typeface="+mn-ea"/>
                          <a:ea typeface="+mn-ea"/>
                        </a:rPr>
                        <a:t>ICT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機器を効果的に活用する。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54940" indent="-133350"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・校内研究会、相互授業参観による授業力向上。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3350" lvl="0" indent="-133350" algn="just">
                        <a:buNone/>
                      </a:pP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・単元テストの解説、解き直しを実施する。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・東京ベーシックドリルの診断テストの実施及び確認。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33350" lvl="0" indent="-13335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・ドリルパークによる反復学習の徹底。</a:t>
                      </a:r>
                    </a:p>
                  </a:txBody>
                  <a:tcPr marL="58240" marR="58240" marT="0" marB="0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・家庭学習の最適化。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・自主学習の推奨と推進。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585166"/>
                  </a:ext>
                </a:extLst>
              </a:tr>
              <a:tr h="13030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特に支援が必要な児童・生徒への手立て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・習熟度別学習や個に応じた　　　　　　　　　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指導による支援をする。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・学校生活全般にわたって自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己肯定感を高める。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・放課後学習教室での個に応じ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ja-JP" altLang="en-US" sz="1400" kern="100" dirty="0" err="1">
                          <a:effectLst/>
                          <a:latin typeface="+mn-ea"/>
                          <a:ea typeface="+mn-ea"/>
                        </a:rPr>
                        <a:t>た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指導を充実させる。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・ドリルパークによる学習の個　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別最適化の推進。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・ドリルパークで自分の習熟度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にあった以前の学年や単元に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もどって復習する。　　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5073816"/>
                  </a:ext>
                </a:extLst>
              </a:tr>
              <a:tr h="1358292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 dirty="0">
                          <a:solidFill>
                            <a:schemeClr val="tx1"/>
                          </a:solidFill>
                        </a:rPr>
                        <a:t>成果指標</a:t>
                      </a:r>
                    </a:p>
                  </a:txBody>
                  <a:tcPr marL="58240" marR="58240" marT="0" marB="0"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全国学力調査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「国語・算数の授業の内容はよく分かりますか」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肯定的な回答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　　　　　　９０％以上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・江戸川区学力調査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400" kern="10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全学年　全国平均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を上回る。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・全国学力学習状況調査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東京都平均を上回る。</a:t>
                      </a:r>
                      <a:endParaRPr lang="ja-JP" sz="14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0" lvl="0" indent="-127000" algn="just">
                        <a:buNone/>
                      </a:pP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全国学力学習状況調査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「授業時間以外の勉強時間」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en-US" altLang="ja-JP" sz="1400" kern="10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時間以上の回答割合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127000" lvl="0" indent="-127000" algn="just">
                        <a:buNone/>
                      </a:pPr>
                      <a:r>
                        <a:rPr lang="ja-JP" altLang="en-US" sz="1400" kern="100" dirty="0">
                          <a:effectLst/>
                          <a:latin typeface="+mn-ea"/>
                          <a:ea typeface="+mn-ea"/>
                        </a:rPr>
                        <a:t>　　　　　　　　　９０％以上</a:t>
                      </a:r>
                      <a:endParaRPr lang="en-US" altLang="ja-JP" sz="14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8240" marR="5824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08641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D678A6D-546B-E593-7577-BCBB2C022F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4853" y="8398"/>
            <a:ext cx="221265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４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月</a:t>
            </a:r>
            <a:r>
              <a:rPr lang="ja-JP" altLang="en-US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８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日現在　　　　　　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/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江戸川区立</a:t>
            </a:r>
            <a:r>
              <a:rPr lang="ja-JP" altLang="en-US" sz="1200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小松川</a:t>
            </a:r>
            <a:r>
              <a:rPr lang="ja-JP" sz="1200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小学校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CFED5EF0-6DA1-8D85-7C75-4A748D50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536" y="55910"/>
            <a:ext cx="58687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/>
            <a:r>
              <a:rPr lang="ja-JP" altLang="en-US" kern="100" dirty="0">
                <a:effectLst/>
                <a:latin typeface="Century"/>
                <a:ea typeface="HG丸ｺﾞｼｯｸM-PRO"/>
                <a:cs typeface="Times New Roman"/>
              </a:rPr>
              <a:t>誰一人取り残さないための</a:t>
            </a:r>
            <a:r>
              <a:rPr lang="ja-JP" kern="100" dirty="0">
                <a:effectLst/>
                <a:latin typeface="Century"/>
                <a:ea typeface="HG丸ｺﾞｼｯｸM-PRO"/>
                <a:cs typeface="Times New Roman"/>
              </a:rPr>
              <a:t>学力向上アクションプラン</a:t>
            </a:r>
            <a:endParaRPr lang="ja-JP" sz="1000" kern="100" dirty="0">
              <a:effectLst/>
              <a:latin typeface="Century"/>
              <a:ea typeface="HG丸ｺﾞｼｯｸM-PRO"/>
              <a:cs typeface="Times New Roman"/>
            </a:endParaRPr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B4324061-F129-71EA-EAF4-2FB206E0E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078003"/>
              </p:ext>
            </p:extLst>
          </p:nvPr>
        </p:nvGraphicFramePr>
        <p:xfrm>
          <a:off x="109837" y="453081"/>
          <a:ext cx="8913189" cy="40906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0934">
                  <a:extLst>
                    <a:ext uri="{9D8B030D-6E8A-4147-A177-3AD203B41FA5}">
                      <a16:colId xmlns:a16="http://schemas.microsoft.com/office/drawing/2014/main" val="8374140"/>
                    </a:ext>
                  </a:extLst>
                </a:gridCol>
                <a:gridCol w="1638650">
                  <a:extLst>
                    <a:ext uri="{9D8B030D-6E8A-4147-A177-3AD203B41FA5}">
                      <a16:colId xmlns:a16="http://schemas.microsoft.com/office/drawing/2014/main" val="148025817"/>
                    </a:ext>
                  </a:extLst>
                </a:gridCol>
                <a:gridCol w="1472513">
                  <a:extLst>
                    <a:ext uri="{9D8B030D-6E8A-4147-A177-3AD203B41FA5}">
                      <a16:colId xmlns:a16="http://schemas.microsoft.com/office/drawing/2014/main" val="562460415"/>
                    </a:ext>
                  </a:extLst>
                </a:gridCol>
                <a:gridCol w="1569890">
                  <a:extLst>
                    <a:ext uri="{9D8B030D-6E8A-4147-A177-3AD203B41FA5}">
                      <a16:colId xmlns:a16="http://schemas.microsoft.com/office/drawing/2014/main" val="28552274"/>
                    </a:ext>
                  </a:extLst>
                </a:gridCol>
                <a:gridCol w="1521202">
                  <a:extLst>
                    <a:ext uri="{9D8B030D-6E8A-4147-A177-3AD203B41FA5}">
                      <a16:colId xmlns:a16="http://schemas.microsoft.com/office/drawing/2014/main" val="4076091301"/>
                    </a:ext>
                  </a:extLst>
                </a:gridCol>
              </a:tblGrid>
              <a:tr h="241401">
                <a:tc rowSpan="2">
                  <a:txBody>
                    <a:bodyPr/>
                    <a:lstStyle/>
                    <a:p>
                      <a:pPr algn="ctr"/>
                      <a:r>
                        <a:rPr lang="ja-JP" sz="1800" kern="100" dirty="0">
                          <a:effectLst/>
                        </a:rPr>
                        <a:t>令和８年度までの目標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国語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4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算数・数学</a:t>
                      </a:r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49751"/>
                  </a:ext>
                </a:extLst>
              </a:tr>
              <a:tr h="167667">
                <a:tc vMerge="1">
                  <a:txBody>
                    <a:bodyPr/>
                    <a:lstStyle/>
                    <a:p>
                      <a:endParaRPr lang="en-US" altLang="ja-JP"/>
                    </a:p>
                  </a:txBody>
                  <a:tcPr marL="62865" marR="62865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100" kern="100" dirty="0">
                          <a:effectLst/>
                        </a:rPr>
                        <a:t>６０％</a:t>
                      </a:r>
                      <a:endParaRPr lang="ja-JP" sz="11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ja-JP" altLang="en-US" sz="1000" b="0" i="0" u="none" strike="noStrike" kern="100" noProof="0" dirty="0">
                          <a:effectLst/>
                          <a:latin typeface="游ゴシック"/>
                          <a:ea typeface="游ゴシック"/>
                        </a:rPr>
                        <a:t>自校ＡＢ層の割合</a:t>
                      </a:r>
                      <a:endParaRPr lang="en-US" altLang="ja-JP" sz="1000" dirty="0"/>
                    </a:p>
                  </a:txBody>
                  <a:tcPr marL="62865" marR="62865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kern="100" dirty="0">
                          <a:effectLst/>
                        </a:rPr>
                        <a:t>６０％</a:t>
                      </a:r>
                      <a:endParaRPr lang="ja-JP" sz="1000" kern="100" dirty="0">
                        <a:effectLst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450619"/>
                  </a:ext>
                </a:extLst>
              </a:tr>
            </a:tbl>
          </a:graphicData>
        </a:graphic>
      </p:graphicFrame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/>
          <a:srcRect l="1843" t="10268" r="85607" b="81339"/>
          <a:stretch/>
        </p:blipFill>
        <p:spPr>
          <a:xfrm>
            <a:off x="0" y="28975"/>
            <a:ext cx="1096536" cy="41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</TotalTime>
  <Words>313</Words>
  <Application>Microsoft Office PowerPoint</Application>
  <PresentationFormat>画面に合わせる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全庁ＬＡＮ利用者</dc:creator>
  <cp:lastModifiedBy>vy759023</cp:lastModifiedBy>
  <cp:revision>372</cp:revision>
  <cp:lastPrinted>2025-04-07T04:23:41Z</cp:lastPrinted>
  <dcterms:created xsi:type="dcterms:W3CDTF">2022-10-04T05:19:36Z</dcterms:created>
  <dcterms:modified xsi:type="dcterms:W3CDTF">2025-04-07T04:25:10Z</dcterms:modified>
</cp:coreProperties>
</file>